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4" r:id="rId3"/>
    <p:sldId id="271" r:id="rId4"/>
    <p:sldId id="272" r:id="rId5"/>
    <p:sldId id="273" r:id="rId6"/>
    <p:sldId id="258" r:id="rId7"/>
    <p:sldId id="268" r:id="rId8"/>
    <p:sldId id="269" r:id="rId9"/>
    <p:sldId id="260" r:id="rId10"/>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CDBD"/>
    <a:srgbClr val="35A1B8"/>
    <a:srgbClr val="15B98D"/>
    <a:srgbClr val="15C04F"/>
    <a:srgbClr val="017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snapToObjects="1">
      <p:cViewPr varScale="1">
        <p:scale>
          <a:sx n="119" d="100"/>
          <a:sy n="119" d="100"/>
        </p:scale>
        <p:origin x="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94AAD-2C0A-8749-A018-A01801C47025}" type="datetimeFigureOut">
              <a:rPr lang="da-DK" smtClean="0"/>
              <a:t>26.02.2023</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6351-0C6A-C94C-8201-6C5025C96A82}" type="slidenum">
              <a:rPr lang="da-DK" smtClean="0"/>
              <a:t>‹#›</a:t>
            </a:fld>
            <a:endParaRPr lang="da-DK"/>
          </a:p>
        </p:txBody>
      </p:sp>
    </p:spTree>
    <p:extLst>
      <p:ext uri="{BB962C8B-B14F-4D97-AF65-F5344CB8AC3E}">
        <p14:creationId xmlns:p14="http://schemas.microsoft.com/office/powerpoint/2010/main" val="204391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5F4B-FE79-754B-9AD3-528827F76A9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K"/>
          </a:p>
        </p:txBody>
      </p:sp>
      <p:sp>
        <p:nvSpPr>
          <p:cNvPr id="3" name="Subtitle 2">
            <a:extLst>
              <a:ext uri="{FF2B5EF4-FFF2-40B4-BE49-F238E27FC236}">
                <a16:creationId xmlns:a16="http://schemas.microsoft.com/office/drawing/2014/main" id="{2BFC4ACE-00AB-3D46-AAFC-A5E5E60287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K"/>
          </a:p>
        </p:txBody>
      </p:sp>
      <p:sp>
        <p:nvSpPr>
          <p:cNvPr id="4" name="Date Placeholder 3">
            <a:extLst>
              <a:ext uri="{FF2B5EF4-FFF2-40B4-BE49-F238E27FC236}">
                <a16:creationId xmlns:a16="http://schemas.microsoft.com/office/drawing/2014/main" id="{D832C31C-4C76-1A4A-A9AD-8E7E206F5FD5}"/>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38CD4D79-72D8-8549-B0E3-ABD5873C389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090056B-F39A-0743-80C0-4201C639A81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451381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3DF-3587-0840-8916-8E1E07295969}"/>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9AF3B08D-F691-724B-908B-DB96D8DA9A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E8724892-F37E-E546-BE9E-A5269F3E4CE3}"/>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7352CD89-5BD7-FB48-B1B3-C08B81EC254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7D45409-193F-8945-A4D6-03F3C6F5C86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02758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B53E5-360A-6042-8DAB-1F19C682DAC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K"/>
          </a:p>
        </p:txBody>
      </p:sp>
      <p:sp>
        <p:nvSpPr>
          <p:cNvPr id="3" name="Text Placeholder 2">
            <a:extLst>
              <a:ext uri="{FF2B5EF4-FFF2-40B4-BE49-F238E27FC236}">
                <a16:creationId xmlns:a16="http://schemas.microsoft.com/office/drawing/2014/main" id="{F91C5B9B-58DD-A042-975A-808E0A1942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626D21-F083-AA46-8AF5-6C70C1542156}"/>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5C33DCE3-D01F-8345-A85F-982D46ECD0F8}"/>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B22CD5FC-E441-0E40-81CE-93EE6FF57A7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49878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E68E-0194-9B41-9D14-1954C04F1763}"/>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ABA63B1C-E727-DD42-8977-EDA5B7BD6C7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Content Placeholder 3">
            <a:extLst>
              <a:ext uri="{FF2B5EF4-FFF2-40B4-BE49-F238E27FC236}">
                <a16:creationId xmlns:a16="http://schemas.microsoft.com/office/drawing/2014/main" id="{FC9BF578-5914-2244-A7D2-1C0BF70648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Date Placeholder 4">
            <a:extLst>
              <a:ext uri="{FF2B5EF4-FFF2-40B4-BE49-F238E27FC236}">
                <a16:creationId xmlns:a16="http://schemas.microsoft.com/office/drawing/2014/main" id="{AD31AD85-FED2-F644-A5A5-697F7E3DE317}"/>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6D2F976E-61FB-7544-A815-B7FCBC6D587B}"/>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BE001E7C-8EB7-774C-B20A-D2C3EBD2CD8E}"/>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208826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C0D5-9D8A-8246-81F0-E3B0B642E620}"/>
              </a:ext>
            </a:extLst>
          </p:cNvPr>
          <p:cNvSpPr>
            <a:spLocks noGrp="1"/>
          </p:cNvSpPr>
          <p:nvPr>
            <p:ph type="title"/>
          </p:nvPr>
        </p:nvSpPr>
        <p:spPr>
          <a:xfrm>
            <a:off x="839788" y="365125"/>
            <a:ext cx="10515600" cy="1325563"/>
          </a:xfrm>
        </p:spPr>
        <p:txBody>
          <a:bodyPr/>
          <a:lstStyle/>
          <a:p>
            <a:r>
              <a:rPr lang="en-GB"/>
              <a:t>Click to edit Master title style</a:t>
            </a:r>
            <a:endParaRPr lang="en-DK"/>
          </a:p>
        </p:txBody>
      </p:sp>
      <p:sp>
        <p:nvSpPr>
          <p:cNvPr id="3" name="Text Placeholder 2">
            <a:extLst>
              <a:ext uri="{FF2B5EF4-FFF2-40B4-BE49-F238E27FC236}">
                <a16:creationId xmlns:a16="http://schemas.microsoft.com/office/drawing/2014/main" id="{2C4CC97B-0C02-E945-8FCC-56E845AFE9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A04CDB3-8A42-EB4F-8040-A36CDC132E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Text Placeholder 4">
            <a:extLst>
              <a:ext uri="{FF2B5EF4-FFF2-40B4-BE49-F238E27FC236}">
                <a16:creationId xmlns:a16="http://schemas.microsoft.com/office/drawing/2014/main" id="{B02A1DB3-1496-374E-A38E-9B494F12A6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80F44CF-F637-1F4C-B3B6-02446BD4163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7" name="Date Placeholder 6">
            <a:extLst>
              <a:ext uri="{FF2B5EF4-FFF2-40B4-BE49-F238E27FC236}">
                <a16:creationId xmlns:a16="http://schemas.microsoft.com/office/drawing/2014/main" id="{AA19806E-D1B3-4745-9B1D-A2A8E4A84BAA}"/>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8" name="Footer Placeholder 7">
            <a:extLst>
              <a:ext uri="{FF2B5EF4-FFF2-40B4-BE49-F238E27FC236}">
                <a16:creationId xmlns:a16="http://schemas.microsoft.com/office/drawing/2014/main" id="{750008EB-601F-1345-9AD0-4FAC413C13C5}"/>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1475A374-3A44-FC44-B77B-2D4679D75AE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5255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929C-C4F5-9A44-94B2-0FAC68E91236}"/>
              </a:ext>
            </a:extLst>
          </p:cNvPr>
          <p:cNvSpPr>
            <a:spLocks noGrp="1"/>
          </p:cNvSpPr>
          <p:nvPr>
            <p:ph type="title"/>
          </p:nvPr>
        </p:nvSpPr>
        <p:spPr/>
        <p:txBody>
          <a:bodyPr/>
          <a:lstStyle/>
          <a:p>
            <a:r>
              <a:rPr lang="en-GB"/>
              <a:t>Click to edit Master title style</a:t>
            </a:r>
            <a:endParaRPr lang="en-DK"/>
          </a:p>
        </p:txBody>
      </p:sp>
      <p:sp>
        <p:nvSpPr>
          <p:cNvPr id="3" name="Date Placeholder 2">
            <a:extLst>
              <a:ext uri="{FF2B5EF4-FFF2-40B4-BE49-F238E27FC236}">
                <a16:creationId xmlns:a16="http://schemas.microsoft.com/office/drawing/2014/main" id="{35DB2FC2-725C-8649-A5F1-3F5A80A35959}"/>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4" name="Footer Placeholder 3">
            <a:extLst>
              <a:ext uri="{FF2B5EF4-FFF2-40B4-BE49-F238E27FC236}">
                <a16:creationId xmlns:a16="http://schemas.microsoft.com/office/drawing/2014/main" id="{BBBBDBF4-485E-E547-AF4B-2C926DFBDF48}"/>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3D0E1B35-A88D-AC4A-B5E4-BB0569E5868F}"/>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363441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8635F5-481C-AE47-B876-9294A44B4293}"/>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3" name="Footer Placeholder 2">
            <a:extLst>
              <a:ext uri="{FF2B5EF4-FFF2-40B4-BE49-F238E27FC236}">
                <a16:creationId xmlns:a16="http://schemas.microsoft.com/office/drawing/2014/main" id="{A2FAE268-4945-B845-80D3-706EE8D70020}"/>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035C0870-226D-954B-9DBA-2D5D6DD9FE2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50663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EEF3-496D-BA43-8BF0-C1E9C64D6E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Content Placeholder 2">
            <a:extLst>
              <a:ext uri="{FF2B5EF4-FFF2-40B4-BE49-F238E27FC236}">
                <a16:creationId xmlns:a16="http://schemas.microsoft.com/office/drawing/2014/main" id="{DE996066-A967-C94E-99B2-5C9406788A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Text Placeholder 3">
            <a:extLst>
              <a:ext uri="{FF2B5EF4-FFF2-40B4-BE49-F238E27FC236}">
                <a16:creationId xmlns:a16="http://schemas.microsoft.com/office/drawing/2014/main" id="{3214D805-9110-DD4D-9083-07B068079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C5D246-E3ED-584F-84EB-2F9937740FBF}"/>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E6DC3ED0-6AA9-2F4D-B0F8-9D92F7314991}"/>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D169833B-FC6E-EB49-9550-77558E22A058}"/>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829011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3DC7-719D-7E48-B6F3-EB795CA159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Picture Placeholder 2">
            <a:extLst>
              <a:ext uri="{FF2B5EF4-FFF2-40B4-BE49-F238E27FC236}">
                <a16:creationId xmlns:a16="http://schemas.microsoft.com/office/drawing/2014/main" id="{C1271E6C-FA77-6743-B7D8-05A5FE845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DK"/>
          </a:p>
        </p:txBody>
      </p:sp>
      <p:sp>
        <p:nvSpPr>
          <p:cNvPr id="4" name="Text Placeholder 3">
            <a:extLst>
              <a:ext uri="{FF2B5EF4-FFF2-40B4-BE49-F238E27FC236}">
                <a16:creationId xmlns:a16="http://schemas.microsoft.com/office/drawing/2014/main" id="{045E68D2-7ED0-B344-BFF0-A96CDC66C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756BFB5-FFC8-184C-A0B7-4FCA8FF9905D}"/>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6" name="Footer Placeholder 5">
            <a:extLst>
              <a:ext uri="{FF2B5EF4-FFF2-40B4-BE49-F238E27FC236}">
                <a16:creationId xmlns:a16="http://schemas.microsoft.com/office/drawing/2014/main" id="{6F2CB008-42F1-9A41-8A6C-B823BD080719}"/>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44886C6D-A8B2-A440-96A9-1CCDBD42DD93}"/>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74266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F8C7-56CD-5746-9BA2-B583DF26DC93}"/>
              </a:ext>
            </a:extLst>
          </p:cNvPr>
          <p:cNvSpPr>
            <a:spLocks noGrp="1"/>
          </p:cNvSpPr>
          <p:nvPr>
            <p:ph type="title"/>
          </p:nvPr>
        </p:nvSpPr>
        <p:spPr/>
        <p:txBody>
          <a:bodyPr/>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2590A35E-3D52-1347-B72A-03EDF531B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B0CCABF1-A9C4-2046-A01D-1CC3E89DA145}"/>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F25D1047-0B18-4645-AAD0-FA0BBA226D6A}"/>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E2CECEAD-CCCD-3744-8768-8BCC5E870094}"/>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111024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216849-3C78-5A47-BD76-AC2828ADF2B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82AA88BC-7613-2C4D-86E7-90A3496CF95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AADD8B86-97F8-7C43-B307-C423A2160ECC}"/>
              </a:ext>
            </a:extLst>
          </p:cNvPr>
          <p:cNvSpPr>
            <a:spLocks noGrp="1"/>
          </p:cNvSpPr>
          <p:nvPr>
            <p:ph type="dt" sz="half" idx="10"/>
          </p:nvPr>
        </p:nvSpPr>
        <p:spPr/>
        <p:txBody>
          <a:body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FBBA5153-E1C5-EF4D-9BA3-BD009025701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B8C994D-4FFE-3841-8725-5D66C318D29B}"/>
              </a:ext>
            </a:extLst>
          </p:cNvPr>
          <p:cNvSpPr>
            <a:spLocks noGrp="1"/>
          </p:cNvSpPr>
          <p:nvPr>
            <p:ph type="sldNum" sz="quarter" idx="12"/>
          </p:nvPr>
        </p:nvSpPr>
        <p:spPr/>
        <p:txBody>
          <a:bodyPr/>
          <a:lstStyle/>
          <a:p>
            <a:fld id="{96471030-A005-7F4F-A475-47D0A1B9FA81}" type="slidenum">
              <a:rPr lang="en-DK" smtClean="0"/>
              <a:t>‹#›</a:t>
            </a:fld>
            <a:endParaRPr lang="en-DK"/>
          </a:p>
        </p:txBody>
      </p:sp>
    </p:spTree>
    <p:extLst>
      <p:ext uri="{BB962C8B-B14F-4D97-AF65-F5344CB8AC3E}">
        <p14:creationId xmlns:p14="http://schemas.microsoft.com/office/powerpoint/2010/main" val="4196511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3369EF-861E-B349-BA95-2A159901B2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K"/>
          </a:p>
        </p:txBody>
      </p:sp>
      <p:sp>
        <p:nvSpPr>
          <p:cNvPr id="3" name="Text Placeholder 2">
            <a:extLst>
              <a:ext uri="{FF2B5EF4-FFF2-40B4-BE49-F238E27FC236}">
                <a16:creationId xmlns:a16="http://schemas.microsoft.com/office/drawing/2014/main" id="{B1808381-93A9-D042-9E7C-9299CFA451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6DE8C058-7D9A-5743-B6AB-61C1147B84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2AF1A1-41A3-E64D-9295-A28DE0305FBE}" type="datetimeFigureOut">
              <a:rPr lang="en-DK" smtClean="0"/>
              <a:t>26/02/2023</a:t>
            </a:fld>
            <a:endParaRPr lang="en-DK"/>
          </a:p>
        </p:txBody>
      </p:sp>
      <p:sp>
        <p:nvSpPr>
          <p:cNvPr id="5" name="Footer Placeholder 4">
            <a:extLst>
              <a:ext uri="{FF2B5EF4-FFF2-40B4-BE49-F238E27FC236}">
                <a16:creationId xmlns:a16="http://schemas.microsoft.com/office/drawing/2014/main" id="{B33070E1-993D-054E-9F2F-1BDE75A6F5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0D9C8D6A-8E53-F546-B7A4-3E172E11A3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71030-A005-7F4F-A475-47D0A1B9FA81}" type="slidenum">
              <a:rPr lang="en-DK" smtClean="0"/>
              <a:t>‹#›</a:t>
            </a:fld>
            <a:endParaRPr lang="en-DK"/>
          </a:p>
        </p:txBody>
      </p:sp>
    </p:spTree>
    <p:extLst>
      <p:ext uri="{BB962C8B-B14F-4D97-AF65-F5344CB8AC3E}">
        <p14:creationId xmlns:p14="http://schemas.microsoft.com/office/powerpoint/2010/main" val="341194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humansupport.dk/podcast/sociale-medier-gaming-og-digital-dannels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humansupport.dk/artikel/anbefalinger-for-skaermbrug-born-i-alderen-0-15-a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https://humansupport.dk/nyheder/skaermbrug/ps:/humansupport.dk/artikel/anbefalinger-for-skaermbrug-born-i-alderen-0-15-a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2000">
              <a:schemeClr val="bg1"/>
            </a:gs>
            <a:gs pos="0">
              <a:schemeClr val="bg1"/>
            </a:gs>
            <a:gs pos="80000">
              <a:srgbClr val="13CDBD"/>
            </a:gs>
            <a:gs pos="99000">
              <a:srgbClr val="13CDBD"/>
            </a:gs>
          </a:gsLst>
          <a:lin ang="10800000" scaled="0"/>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B7A7ED-5488-F37D-4F4D-7DEB63CE7B84}"/>
              </a:ext>
            </a:extLst>
          </p:cNvPr>
          <p:cNvSpPr>
            <a:spLocks noGrp="1"/>
          </p:cNvSpPr>
          <p:nvPr>
            <p:ph type="ctrTitle"/>
          </p:nvPr>
        </p:nvSpPr>
        <p:spPr>
          <a:xfrm>
            <a:off x="1629228" y="3676974"/>
            <a:ext cx="9144000" cy="2387600"/>
          </a:xfrm>
        </p:spPr>
        <p:txBody>
          <a:bodyPr/>
          <a:lstStyle/>
          <a:p>
            <a:r>
              <a:rPr lang="da-DK" dirty="0"/>
              <a:t>Undervisningsmateriale – Digital dannelse</a:t>
            </a:r>
          </a:p>
        </p:txBody>
      </p:sp>
      <p:pic>
        <p:nvPicPr>
          <p:cNvPr id="5" name="Picture 4" descr="Logo&#10;&#10;Description automatically generated">
            <a:extLst>
              <a:ext uri="{FF2B5EF4-FFF2-40B4-BE49-F238E27FC236}">
                <a16:creationId xmlns:a16="http://schemas.microsoft.com/office/drawing/2014/main" id="{2483C4BE-9A7F-B5A4-5034-6EA3F2BA797A}"/>
              </a:ext>
            </a:extLst>
          </p:cNvPr>
          <p:cNvPicPr>
            <a:picLocks noChangeAspect="1"/>
          </p:cNvPicPr>
          <p:nvPr/>
        </p:nvPicPr>
        <p:blipFill>
          <a:blip r:embed="rId2"/>
          <a:stretch>
            <a:fillRect/>
          </a:stretch>
        </p:blipFill>
        <p:spPr>
          <a:xfrm>
            <a:off x="2442028" y="2267858"/>
            <a:ext cx="7772400" cy="1580827"/>
          </a:xfrm>
          <a:prstGeom prst="rect">
            <a:avLst/>
          </a:prstGeom>
        </p:spPr>
      </p:pic>
    </p:spTree>
    <p:extLst>
      <p:ext uri="{BB962C8B-B14F-4D97-AF65-F5344CB8AC3E}">
        <p14:creationId xmlns:p14="http://schemas.microsoft.com/office/powerpoint/2010/main" val="299357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DF65-EB98-8B81-FDA9-F766021AC22A}"/>
              </a:ext>
            </a:extLst>
          </p:cNvPr>
          <p:cNvSpPr>
            <a:spLocks noGrp="1"/>
          </p:cNvSpPr>
          <p:nvPr>
            <p:ph type="title"/>
          </p:nvPr>
        </p:nvSpPr>
        <p:spPr/>
        <p:txBody>
          <a:bodyPr/>
          <a:lstStyle/>
          <a:p>
            <a:r>
              <a:rPr lang="en-DK" dirty="0">
                <a:latin typeface="Avenir" panose="02000503020000020003" pitchFamily="2" charset="0"/>
                <a:ea typeface="Calibri" panose="020F0502020204030204" pitchFamily="34" charset="0"/>
                <a:cs typeface="Times New Roman (Body CS)"/>
              </a:rPr>
              <a:t>Hvad er digital dannelse? </a:t>
            </a:r>
            <a:br>
              <a:rPr lang="en-DK" dirty="0">
                <a:latin typeface="Avenir" panose="02000503020000020003" pitchFamily="2" charset="0"/>
                <a:ea typeface="Calibri" panose="020F0502020204030204" pitchFamily="34" charset="0"/>
                <a:cs typeface="Times New Roman (Body CS)"/>
              </a:rPr>
            </a:br>
            <a:endParaRPr lang="da-DK" dirty="0"/>
          </a:p>
        </p:txBody>
      </p:sp>
      <p:sp>
        <p:nvSpPr>
          <p:cNvPr id="3" name="Content Placeholder 2">
            <a:extLst>
              <a:ext uri="{FF2B5EF4-FFF2-40B4-BE49-F238E27FC236}">
                <a16:creationId xmlns:a16="http://schemas.microsoft.com/office/drawing/2014/main" id="{1123FD81-0E6B-D174-18FD-6937759E7DE9}"/>
              </a:ext>
            </a:extLst>
          </p:cNvPr>
          <p:cNvSpPr>
            <a:spLocks noGrp="1"/>
          </p:cNvSpPr>
          <p:nvPr>
            <p:ph idx="1"/>
          </p:nvPr>
        </p:nvSpPr>
        <p:spPr>
          <a:xfrm>
            <a:off x="365760" y="1344706"/>
            <a:ext cx="10988040" cy="4832257"/>
          </a:xfrm>
        </p:spPr>
        <p:txBody>
          <a:bodyPr>
            <a:normAutofit/>
          </a:bodyPr>
          <a:lstStyle/>
          <a:p>
            <a:pPr marL="0" indent="0">
              <a:buNone/>
            </a:pPr>
            <a:r>
              <a:rPr lang="da-DK" sz="2000" i="0" dirty="0">
                <a:effectLst/>
                <a:latin typeface="Avenir Book" panose="02000503020000020003" pitchFamily="2" charset="0"/>
              </a:rPr>
              <a:t>En yderst vigtig faktor ved børns, unges og voksnes brug af computerspil og de sociale medier, er den digitale dannelse. </a:t>
            </a:r>
          </a:p>
          <a:p>
            <a:pPr marL="0" indent="0">
              <a:buNone/>
            </a:pPr>
            <a:r>
              <a:rPr lang="da-DK" sz="2000" i="0" dirty="0">
                <a:effectLst/>
                <a:latin typeface="Avenir Book" panose="02000503020000020003" pitchFamily="2" charset="0"/>
              </a:rPr>
              <a:t>Når ikke vi har klare regler og retningslinjer i brugen af computerspil og for vores færden på de sociale medier, stresser det på samme måde, som hvis vi farer vild uden at have et landkort. </a:t>
            </a:r>
            <a:endParaRPr lang="da-DK" sz="2000" dirty="0">
              <a:latin typeface="Avenir Book" panose="02000503020000020003" pitchFamily="2" charset="0"/>
            </a:endParaRPr>
          </a:p>
          <a:p>
            <a:pPr marL="0" indent="0" algn="l" fontAlgn="base">
              <a:buNone/>
            </a:pPr>
            <a:r>
              <a:rPr lang="da-DK" sz="2000" i="0" dirty="0">
                <a:effectLst/>
                <a:latin typeface="Avenir Book" panose="02000503020000020003" pitchFamily="2" charset="0"/>
              </a:rPr>
              <a:t>Digital dannelse handler om at kunne begå sig socialt og etisk i den virtuelle verden. Begrebet dækker med andre ord over evnen til at kunne begå sig i en digital, online verden, som er i konstant udvikling og forandring.  </a:t>
            </a:r>
          </a:p>
          <a:p>
            <a:pPr marL="0" indent="0" algn="l" fontAlgn="base">
              <a:buNone/>
            </a:pPr>
            <a:r>
              <a:rPr lang="da-DK" sz="2000" i="0" dirty="0">
                <a:effectLst/>
                <a:latin typeface="Avenir Book" panose="02000503020000020003" pitchFamily="2" charset="0"/>
              </a:rPr>
              <a:t>Gennem sociale medier og computerspil, får vi alle muligheden for at udforske digitale sammenhænge, håndtere digitale enheder, og vi får et indgående kendskab til, hvordan man kommunikerer online.  </a:t>
            </a:r>
          </a:p>
          <a:p>
            <a:pPr marL="0" indent="0" algn="l" fontAlgn="base">
              <a:buNone/>
            </a:pPr>
            <a:r>
              <a:rPr lang="da-DK" sz="2000" i="0" dirty="0">
                <a:effectLst/>
                <a:latin typeface="Avenir Book" panose="02000503020000020003" pitchFamily="2" charset="0"/>
              </a:rPr>
              <a:t>Digital dannelse taler selvfølgelig også sammen med mestringen af de digitale færdigheder, der skal til for at kunne begå sig på uddannelsesinstitutioner og på det fremtidige arbejdsmarked. Her er det vigtigt, at børn og unge får mulighed for at lære og udforske de digitale muligheder og strømninger der findes. </a:t>
            </a:r>
            <a:endParaRPr lang="en-DK" sz="2000" dirty="0">
              <a:latin typeface="Avenir" panose="02000503020000020003" pitchFamily="2" charset="0"/>
              <a:ea typeface="Calibri" panose="020F0502020204030204" pitchFamily="34" charset="0"/>
              <a:cs typeface="Times New Roman (Body CS)"/>
            </a:endParaRP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endParaRPr lang="en-DK" sz="2000" dirty="0">
              <a:latin typeface="Avenir" panose="02000503020000020003" pitchFamily="2" charset="0"/>
              <a:ea typeface="Calibri" panose="020F0502020204030204" pitchFamily="34" charset="0"/>
              <a:cs typeface="Times New Roman (Body CS)"/>
            </a:endParaRPr>
          </a:p>
          <a:p>
            <a:pPr marL="0" indent="0">
              <a:buNone/>
            </a:pPr>
            <a:endParaRPr lang="en-DK" sz="2000" dirty="0">
              <a:effectLst/>
              <a:latin typeface="Avenir" panose="02000503020000020003" pitchFamily="2" charset="0"/>
              <a:ea typeface="Calibri" panose="020F0502020204030204" pitchFamily="34" charset="0"/>
              <a:cs typeface="Times New Roman (Body CS)"/>
            </a:endParaRPr>
          </a:p>
          <a:p>
            <a:pPr marL="0" indent="0">
              <a:buNone/>
            </a:pPr>
            <a:endParaRPr lang="da-DK" dirty="0"/>
          </a:p>
        </p:txBody>
      </p:sp>
      <p:sp>
        <p:nvSpPr>
          <p:cNvPr id="4" name="TextBox 3">
            <a:extLst>
              <a:ext uri="{FF2B5EF4-FFF2-40B4-BE49-F238E27FC236}">
                <a16:creationId xmlns:a16="http://schemas.microsoft.com/office/drawing/2014/main" id="{2FF7BA42-8D7A-4712-B5D8-BA0F0632995E}"/>
              </a:ext>
            </a:extLst>
          </p:cNvPr>
          <p:cNvSpPr txBox="1"/>
          <p:nvPr/>
        </p:nvSpPr>
        <p:spPr>
          <a:xfrm>
            <a:off x="10456433" y="411461"/>
            <a:ext cx="1000595" cy="369332"/>
          </a:xfrm>
          <a:prstGeom prst="rect">
            <a:avLst/>
          </a:prstGeom>
          <a:noFill/>
        </p:spPr>
        <p:txBody>
          <a:bodyPr wrap="none" rtlCol="0">
            <a:spAutoFit/>
          </a:bodyPr>
          <a:lstStyle/>
          <a:p>
            <a:r>
              <a:rPr lang="en-DK" sz="1800" dirty="0">
                <a:effectLst/>
                <a:latin typeface="Avenir" panose="02000503020000020003" pitchFamily="2" charset="0"/>
                <a:ea typeface="Calibri" panose="020F0502020204030204" pitchFamily="34" charset="0"/>
                <a:cs typeface="Times New Roman (Body CS)"/>
                <a:hlinkClick r:id="rId2"/>
              </a:rPr>
              <a:t>Podcast</a:t>
            </a:r>
            <a:endParaRPr lang="en-DK" sz="1800" dirty="0">
              <a:effectLst/>
              <a:latin typeface="Avenir" panose="02000503020000020003" pitchFamily="2" charset="0"/>
              <a:ea typeface="Calibri" panose="020F0502020204030204" pitchFamily="34" charset="0"/>
              <a:cs typeface="Times New Roman (Body CS)"/>
            </a:endParaRPr>
          </a:p>
        </p:txBody>
      </p:sp>
    </p:spTree>
    <p:extLst>
      <p:ext uri="{BB962C8B-B14F-4D97-AF65-F5344CB8AC3E}">
        <p14:creationId xmlns:p14="http://schemas.microsoft.com/office/powerpoint/2010/main" val="285495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FCDE-A36B-6420-70A8-5B2003AE23CB}"/>
              </a:ext>
            </a:extLst>
          </p:cNvPr>
          <p:cNvSpPr>
            <a:spLocks noGrp="1"/>
          </p:cNvSpPr>
          <p:nvPr>
            <p:ph type="title"/>
          </p:nvPr>
        </p:nvSpPr>
        <p:spPr/>
        <p:txBody>
          <a:bodyPr/>
          <a:lstStyle/>
          <a:p>
            <a:r>
              <a:rPr lang="en-GB" b="0" i="0" dirty="0" err="1">
                <a:effectLst/>
                <a:latin typeface="Avenir Book" panose="02000503020000020003" pitchFamily="2" charset="0"/>
              </a:rPr>
              <a:t>Sociale</a:t>
            </a:r>
            <a:r>
              <a:rPr lang="en-GB" b="0" i="0" dirty="0">
                <a:effectLst/>
                <a:latin typeface="Avenir Book" panose="02000503020000020003" pitchFamily="2" charset="0"/>
              </a:rPr>
              <a:t> </a:t>
            </a:r>
            <a:r>
              <a:rPr lang="en-GB" b="0" i="0" dirty="0" err="1">
                <a:effectLst/>
                <a:latin typeface="Avenir Book" panose="02000503020000020003" pitchFamily="2" charset="0"/>
              </a:rPr>
              <a:t>medier</a:t>
            </a:r>
            <a:r>
              <a:rPr lang="en-GB" b="0" i="0" dirty="0">
                <a:effectLst/>
                <a:latin typeface="Avenir Book" panose="02000503020000020003" pitchFamily="2" charset="0"/>
              </a:rPr>
              <a:t> </a:t>
            </a:r>
            <a:endParaRPr lang="da-DK" dirty="0">
              <a:latin typeface="Avenir Book" panose="02000503020000020003" pitchFamily="2" charset="0"/>
            </a:endParaRPr>
          </a:p>
        </p:txBody>
      </p:sp>
      <p:sp>
        <p:nvSpPr>
          <p:cNvPr id="3" name="Content Placeholder 2">
            <a:extLst>
              <a:ext uri="{FF2B5EF4-FFF2-40B4-BE49-F238E27FC236}">
                <a16:creationId xmlns:a16="http://schemas.microsoft.com/office/drawing/2014/main" id="{9C28944C-2E77-DCA8-EA2B-AB9F56B363B6}"/>
              </a:ext>
            </a:extLst>
          </p:cNvPr>
          <p:cNvSpPr>
            <a:spLocks noGrp="1"/>
          </p:cNvSpPr>
          <p:nvPr>
            <p:ph idx="1"/>
          </p:nvPr>
        </p:nvSpPr>
        <p:spPr/>
        <p:txBody>
          <a:bodyPr>
            <a:normAutofit lnSpcReduction="10000"/>
          </a:bodyPr>
          <a:lstStyle/>
          <a:p>
            <a:pPr marL="0" indent="0" algn="l" fontAlgn="base">
              <a:buNone/>
            </a:pPr>
            <a:r>
              <a:rPr lang="da-DK" b="0" i="0" dirty="0">
                <a:effectLst/>
                <a:latin typeface="Avenir Book" panose="02000503020000020003" pitchFamily="2" charset="0"/>
              </a:rPr>
              <a:t>Brug af sociale medier har både positive og negative effekter for vores psykiske helbred, viser ny forskning på området. Blandt de positive effekter er, at det er lettere at pleje social kontakt over afstand, hvis folk flytter eller rejser over længere tid. Sociale medier kan også være særligt gavnlige for indadvendte eller introverte unge, hvor direkte social kontakt kan være svær eller føles udfordrende.  </a:t>
            </a:r>
          </a:p>
          <a:p>
            <a:pPr marL="0" indent="0" algn="l" fontAlgn="base">
              <a:buNone/>
            </a:pPr>
            <a:r>
              <a:rPr lang="da-DK" b="0" i="0" dirty="0">
                <a:effectLst/>
                <a:latin typeface="Avenir Book" panose="02000503020000020003" pitchFamily="2" charset="0"/>
              </a:rPr>
              <a:t>I vores moderne samfund bruger rigtig mange mennesker meget tid på de sociale medier, og det har stor betydning for deres psykiske helbred. For børn og unge gælder det, at de er vokset op med de sociale medier som en naturlig del af deres kultur og socialisering.  </a:t>
            </a:r>
          </a:p>
          <a:p>
            <a:pPr marL="0" indent="0">
              <a:buNone/>
            </a:pPr>
            <a:endParaRPr lang="da-DK" dirty="0"/>
          </a:p>
        </p:txBody>
      </p:sp>
    </p:spTree>
    <p:extLst>
      <p:ext uri="{BB962C8B-B14F-4D97-AF65-F5344CB8AC3E}">
        <p14:creationId xmlns:p14="http://schemas.microsoft.com/office/powerpoint/2010/main" val="63049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AF23-9A0A-A97B-691D-81C196E60A9B}"/>
              </a:ext>
            </a:extLst>
          </p:cNvPr>
          <p:cNvSpPr>
            <a:spLocks noGrp="1"/>
          </p:cNvSpPr>
          <p:nvPr>
            <p:ph type="title"/>
          </p:nvPr>
        </p:nvSpPr>
        <p:spPr/>
        <p:txBody>
          <a:bodyPr/>
          <a:lstStyle/>
          <a:p>
            <a:r>
              <a:rPr lang="da-DK" dirty="0">
                <a:latin typeface="Avenir Book" panose="02000503020000020003" pitchFamily="2" charset="0"/>
              </a:rPr>
              <a:t>Gaming</a:t>
            </a:r>
          </a:p>
        </p:txBody>
      </p:sp>
      <p:sp>
        <p:nvSpPr>
          <p:cNvPr id="3" name="Content Placeholder 2">
            <a:extLst>
              <a:ext uri="{FF2B5EF4-FFF2-40B4-BE49-F238E27FC236}">
                <a16:creationId xmlns:a16="http://schemas.microsoft.com/office/drawing/2014/main" id="{C5600EEE-32CF-0484-12E2-960309BC6D47}"/>
              </a:ext>
            </a:extLst>
          </p:cNvPr>
          <p:cNvSpPr>
            <a:spLocks noGrp="1"/>
          </p:cNvSpPr>
          <p:nvPr>
            <p:ph idx="1"/>
          </p:nvPr>
        </p:nvSpPr>
        <p:spPr/>
        <p:txBody>
          <a:bodyPr>
            <a:normAutofit lnSpcReduction="10000"/>
          </a:bodyPr>
          <a:lstStyle/>
          <a:p>
            <a:pPr marL="0" indent="0" algn="l" fontAlgn="base">
              <a:buNone/>
            </a:pPr>
            <a:r>
              <a:rPr lang="en-GB" b="0" i="0" dirty="0" err="1">
                <a:effectLst/>
                <a:latin typeface="Avenir Book" panose="02000503020000020003" pitchFamily="2" charset="0"/>
              </a:rPr>
              <a:t>Særligt</a:t>
            </a:r>
            <a:r>
              <a:rPr lang="en-GB" b="0" i="0" dirty="0">
                <a:effectLst/>
                <a:latin typeface="Avenir Book" panose="02000503020000020003" pitchFamily="2" charset="0"/>
              </a:rPr>
              <a:t> mange </a:t>
            </a:r>
            <a:r>
              <a:rPr lang="en-GB" b="0" i="0" dirty="0" err="1">
                <a:effectLst/>
                <a:latin typeface="Avenir Book" panose="02000503020000020003" pitchFamily="2" charset="0"/>
              </a:rPr>
              <a:t>drenge</a:t>
            </a:r>
            <a:r>
              <a:rPr lang="en-GB" b="0" i="0" dirty="0">
                <a:effectLst/>
                <a:latin typeface="Avenir Book" panose="02000503020000020003" pitchFamily="2" charset="0"/>
              </a:rPr>
              <a:t> gamer </a:t>
            </a:r>
            <a:r>
              <a:rPr lang="en-GB" b="0" i="0" dirty="0" err="1">
                <a:effectLst/>
                <a:latin typeface="Avenir Book" panose="02000503020000020003" pitchFamily="2" charset="0"/>
              </a:rPr>
              <a:t>en</a:t>
            </a:r>
            <a:r>
              <a:rPr lang="en-GB" b="0" i="0" dirty="0">
                <a:effectLst/>
                <a:latin typeface="Avenir Book" panose="02000503020000020003" pitchFamily="2" charset="0"/>
              </a:rPr>
              <a:t> </a:t>
            </a:r>
            <a:r>
              <a:rPr lang="en-GB" b="0" i="0" dirty="0" err="1">
                <a:effectLst/>
                <a:latin typeface="Avenir Book" panose="02000503020000020003" pitchFamily="2" charset="0"/>
              </a:rPr>
              <a:t>hel</a:t>
            </a:r>
            <a:r>
              <a:rPr lang="en-GB" b="0" i="0" dirty="0">
                <a:effectLst/>
                <a:latin typeface="Avenir Book" panose="02000503020000020003" pitchFamily="2" charset="0"/>
              </a:rPr>
              <a:t> del, </a:t>
            </a:r>
            <a:r>
              <a:rPr lang="en-GB" b="0" i="0" dirty="0" err="1">
                <a:effectLst/>
                <a:latin typeface="Avenir Book" panose="02000503020000020003" pitchFamily="2" charset="0"/>
              </a:rPr>
              <a:t>og</a:t>
            </a:r>
            <a:r>
              <a:rPr lang="en-GB" b="0" i="0" dirty="0">
                <a:effectLst/>
                <a:latin typeface="Avenir Book" panose="02000503020000020003" pitchFamily="2" charset="0"/>
              </a:rPr>
              <a:t> </a:t>
            </a:r>
            <a:r>
              <a:rPr lang="en-GB" b="0" i="0" dirty="0" err="1">
                <a:effectLst/>
                <a:latin typeface="Avenir Book" panose="02000503020000020003" pitchFamily="2" charset="0"/>
              </a:rPr>
              <a:t>som</a:t>
            </a:r>
            <a:r>
              <a:rPr lang="en-GB" b="0" i="0" dirty="0">
                <a:effectLst/>
                <a:latin typeface="Avenir Book" panose="02000503020000020003" pitchFamily="2" charset="0"/>
              </a:rPr>
              <a:t> </a:t>
            </a:r>
            <a:r>
              <a:rPr lang="en-GB" b="0" i="0" dirty="0" err="1">
                <a:effectLst/>
                <a:latin typeface="Avenir Book" panose="02000503020000020003" pitchFamily="2" charset="0"/>
              </a:rPr>
              <a:t>omgangen</a:t>
            </a:r>
            <a:r>
              <a:rPr lang="en-GB" b="0" i="0" dirty="0">
                <a:effectLst/>
                <a:latin typeface="Avenir Book" panose="02000503020000020003" pitchFamily="2" charset="0"/>
              </a:rPr>
              <a:t> med de </a:t>
            </a:r>
            <a:r>
              <a:rPr lang="en-GB" b="0" i="0" dirty="0" err="1">
                <a:effectLst/>
                <a:latin typeface="Avenir Book" panose="02000503020000020003" pitchFamily="2" charset="0"/>
              </a:rPr>
              <a:t>øvrige</a:t>
            </a:r>
            <a:r>
              <a:rPr lang="en-GB" b="0" i="0" dirty="0">
                <a:effectLst/>
                <a:latin typeface="Avenir Book" panose="02000503020000020003" pitchFamily="2" charset="0"/>
              </a:rPr>
              <a:t> </a:t>
            </a:r>
            <a:r>
              <a:rPr lang="en-GB" b="0" i="0" dirty="0" err="1">
                <a:effectLst/>
                <a:latin typeface="Avenir Book" panose="02000503020000020003" pitchFamily="2" charset="0"/>
              </a:rPr>
              <a:t>sociale</a:t>
            </a:r>
            <a:r>
              <a:rPr lang="en-GB" b="0" i="0" dirty="0">
                <a:effectLst/>
                <a:latin typeface="Avenir Book" panose="02000503020000020003" pitchFamily="2" charset="0"/>
              </a:rPr>
              <a:t> </a:t>
            </a:r>
            <a:r>
              <a:rPr lang="en-GB" b="0" i="0" dirty="0" err="1">
                <a:effectLst/>
                <a:latin typeface="Avenir Book" panose="02000503020000020003" pitchFamily="2" charset="0"/>
              </a:rPr>
              <a:t>medier</a:t>
            </a:r>
            <a:r>
              <a:rPr lang="en-GB" b="0" i="0" dirty="0">
                <a:effectLst/>
                <a:latin typeface="Avenir Book" panose="02000503020000020003" pitchFamily="2" charset="0"/>
              </a:rPr>
              <a:t>, er der </a:t>
            </a:r>
            <a:r>
              <a:rPr lang="en-GB" b="0" i="0" dirty="0" err="1">
                <a:effectLst/>
                <a:latin typeface="Avenir Book" panose="02000503020000020003" pitchFamily="2" charset="0"/>
              </a:rPr>
              <a:t>naturligvis</a:t>
            </a:r>
            <a:r>
              <a:rPr lang="en-GB" b="0" i="0" dirty="0">
                <a:effectLst/>
                <a:latin typeface="Avenir Book" panose="02000503020000020003" pitchFamily="2" charset="0"/>
              </a:rPr>
              <a:t> </a:t>
            </a:r>
            <a:r>
              <a:rPr lang="en-GB" b="0" i="0" dirty="0" err="1">
                <a:effectLst/>
                <a:latin typeface="Avenir Book" panose="02000503020000020003" pitchFamily="2" charset="0"/>
              </a:rPr>
              <a:t>både</a:t>
            </a:r>
            <a:r>
              <a:rPr lang="en-GB" b="0" i="0" dirty="0">
                <a:effectLst/>
                <a:latin typeface="Avenir Book" panose="02000503020000020003" pitchFamily="2" charset="0"/>
              </a:rPr>
              <a:t> </a:t>
            </a:r>
            <a:r>
              <a:rPr lang="en-GB" b="0" i="0" dirty="0" err="1">
                <a:effectLst/>
                <a:latin typeface="Avenir Book" panose="02000503020000020003" pitchFamily="2" charset="0"/>
              </a:rPr>
              <a:t>fordele</a:t>
            </a:r>
            <a:r>
              <a:rPr lang="en-GB" b="0" i="0" dirty="0">
                <a:effectLst/>
                <a:latin typeface="Avenir Book" panose="02000503020000020003" pitchFamily="2" charset="0"/>
              </a:rPr>
              <a:t> </a:t>
            </a:r>
            <a:r>
              <a:rPr lang="en-GB" b="0" i="0" dirty="0" err="1">
                <a:effectLst/>
                <a:latin typeface="Avenir Book" panose="02000503020000020003" pitchFamily="2" charset="0"/>
              </a:rPr>
              <a:t>og</a:t>
            </a:r>
            <a:r>
              <a:rPr lang="en-GB" b="0" i="0" dirty="0">
                <a:effectLst/>
                <a:latin typeface="Avenir Book" panose="02000503020000020003" pitchFamily="2" charset="0"/>
              </a:rPr>
              <a:t> </a:t>
            </a:r>
            <a:r>
              <a:rPr lang="en-GB" b="0" i="0" dirty="0" err="1">
                <a:effectLst/>
                <a:latin typeface="Avenir Book" panose="02000503020000020003" pitchFamily="2" charset="0"/>
              </a:rPr>
              <a:t>ulemper</a:t>
            </a:r>
            <a:r>
              <a:rPr lang="en-GB" b="0" i="0" dirty="0">
                <a:effectLst/>
                <a:latin typeface="Avenir Book" panose="02000503020000020003" pitchFamily="2" charset="0"/>
              </a:rPr>
              <a:t> </a:t>
            </a:r>
            <a:r>
              <a:rPr lang="en-GB" b="0" i="0" dirty="0" err="1">
                <a:effectLst/>
                <a:latin typeface="Avenir Book" panose="02000503020000020003" pitchFamily="2" charset="0"/>
              </a:rPr>
              <a:t>forbundet</a:t>
            </a:r>
            <a:r>
              <a:rPr lang="en-GB" b="0" i="0" dirty="0">
                <a:effectLst/>
                <a:latin typeface="Avenir Book" panose="02000503020000020003" pitchFamily="2" charset="0"/>
              </a:rPr>
              <a:t> med gaming. </a:t>
            </a:r>
          </a:p>
          <a:p>
            <a:pPr marL="0" indent="0" algn="l" fontAlgn="base">
              <a:buNone/>
            </a:pPr>
            <a:r>
              <a:rPr lang="en-GB" b="0" i="0" dirty="0">
                <a:effectLst/>
                <a:latin typeface="Avenir Book" panose="02000503020000020003" pitchFamily="2" charset="0"/>
              </a:rPr>
              <a:t>Gaming er </a:t>
            </a:r>
            <a:r>
              <a:rPr lang="en-GB" b="0" i="0" dirty="0" err="1">
                <a:effectLst/>
                <a:latin typeface="Avenir Book" panose="02000503020000020003" pitchFamily="2" charset="0"/>
              </a:rPr>
              <a:t>kommet</a:t>
            </a:r>
            <a:r>
              <a:rPr lang="en-GB" b="0" i="0" dirty="0">
                <a:effectLst/>
                <a:latin typeface="Avenir Book" panose="02000503020000020003" pitchFamily="2" charset="0"/>
              </a:rPr>
              <a:t> for at </a:t>
            </a:r>
            <a:r>
              <a:rPr lang="en-GB" b="0" i="0" dirty="0" err="1">
                <a:effectLst/>
                <a:latin typeface="Avenir Book" panose="02000503020000020003" pitchFamily="2" charset="0"/>
              </a:rPr>
              <a:t>blive</a:t>
            </a:r>
            <a:r>
              <a:rPr lang="en-GB" b="0" i="0" dirty="0">
                <a:effectLst/>
                <a:latin typeface="Avenir Book" panose="02000503020000020003" pitchFamily="2" charset="0"/>
              </a:rPr>
              <a:t>, </a:t>
            </a:r>
            <a:r>
              <a:rPr lang="en-GB" b="0" i="0" dirty="0" err="1">
                <a:effectLst/>
                <a:latin typeface="Avenir Book" panose="02000503020000020003" pitchFamily="2" charset="0"/>
              </a:rPr>
              <a:t>og</a:t>
            </a:r>
            <a:r>
              <a:rPr lang="en-GB" b="0" i="0" dirty="0">
                <a:effectLst/>
                <a:latin typeface="Avenir Book" panose="02000503020000020003" pitchFamily="2" charset="0"/>
              </a:rPr>
              <a:t> der </a:t>
            </a:r>
            <a:r>
              <a:rPr lang="en-GB" b="0" i="0" dirty="0" err="1">
                <a:effectLst/>
                <a:latin typeface="Avenir Book" panose="02000503020000020003" pitchFamily="2" charset="0"/>
              </a:rPr>
              <a:t>kan</a:t>
            </a:r>
            <a:r>
              <a:rPr lang="en-GB" b="0" i="0" dirty="0">
                <a:effectLst/>
                <a:latin typeface="Avenir Book" panose="02000503020000020003" pitchFamily="2" charset="0"/>
              </a:rPr>
              <a:t> </a:t>
            </a:r>
            <a:r>
              <a:rPr lang="en-GB" b="0" i="0" dirty="0" err="1">
                <a:effectLst/>
                <a:latin typeface="Avenir Book" panose="02000503020000020003" pitchFamily="2" charset="0"/>
              </a:rPr>
              <a:t>være</a:t>
            </a:r>
            <a:r>
              <a:rPr lang="en-GB" b="0" i="0" dirty="0">
                <a:effectLst/>
                <a:latin typeface="Avenir Book" panose="02000503020000020003" pitchFamily="2" charset="0"/>
              </a:rPr>
              <a:t> et </a:t>
            </a:r>
            <a:r>
              <a:rPr lang="en-GB" b="0" i="0" dirty="0" err="1">
                <a:effectLst/>
                <a:latin typeface="Avenir Book" panose="02000503020000020003" pitchFamily="2" charset="0"/>
              </a:rPr>
              <a:t>stort</a:t>
            </a:r>
            <a:r>
              <a:rPr lang="en-GB" b="0" i="0" dirty="0">
                <a:effectLst/>
                <a:latin typeface="Avenir Book" panose="02000503020000020003" pitchFamily="2" charset="0"/>
              </a:rPr>
              <a:t> </a:t>
            </a:r>
            <a:r>
              <a:rPr lang="en-GB" b="0" i="0" dirty="0" err="1">
                <a:effectLst/>
                <a:latin typeface="Avenir Book" panose="02000503020000020003" pitchFamily="2" charset="0"/>
              </a:rPr>
              <a:t>potentiale</a:t>
            </a:r>
            <a:r>
              <a:rPr lang="en-GB" b="0" i="0" dirty="0">
                <a:effectLst/>
                <a:latin typeface="Avenir Book" panose="02000503020000020003" pitchFamily="2" charset="0"/>
              </a:rPr>
              <a:t> </a:t>
            </a:r>
            <a:r>
              <a:rPr lang="en-GB" b="0" i="0" dirty="0" err="1">
                <a:effectLst/>
                <a:latin typeface="Avenir Book" panose="02000503020000020003" pitchFamily="2" charset="0"/>
              </a:rPr>
              <a:t>i</a:t>
            </a:r>
            <a:r>
              <a:rPr lang="en-GB" b="0" i="0" dirty="0">
                <a:effectLst/>
                <a:latin typeface="Avenir Book" panose="02000503020000020003" pitchFamily="2" charset="0"/>
              </a:rPr>
              <a:t> </a:t>
            </a:r>
            <a:r>
              <a:rPr lang="en-GB" b="0" i="0" dirty="0" err="1">
                <a:effectLst/>
                <a:latin typeface="Avenir Book" panose="02000503020000020003" pitchFamily="2" charset="0"/>
              </a:rPr>
              <a:t>børn</a:t>
            </a:r>
            <a:r>
              <a:rPr lang="en-GB" b="0" i="0" dirty="0">
                <a:effectLst/>
                <a:latin typeface="Avenir Book" panose="02000503020000020003" pitchFamily="2" charset="0"/>
              </a:rPr>
              <a:t> </a:t>
            </a:r>
            <a:r>
              <a:rPr lang="en-GB" b="0" i="0" dirty="0" err="1">
                <a:effectLst/>
                <a:latin typeface="Avenir Book" panose="02000503020000020003" pitchFamily="2" charset="0"/>
              </a:rPr>
              <a:t>og</a:t>
            </a:r>
            <a:r>
              <a:rPr lang="en-GB" b="0" i="0" dirty="0">
                <a:effectLst/>
                <a:latin typeface="Avenir Book" panose="02000503020000020003" pitchFamily="2" charset="0"/>
              </a:rPr>
              <a:t> </a:t>
            </a:r>
            <a:r>
              <a:rPr lang="en-GB" b="0" i="0" dirty="0" err="1">
                <a:effectLst/>
                <a:latin typeface="Avenir Book" panose="02000503020000020003" pitchFamily="2" charset="0"/>
              </a:rPr>
              <a:t>unges</a:t>
            </a:r>
            <a:r>
              <a:rPr lang="en-GB" b="0" i="0" dirty="0">
                <a:effectLst/>
                <a:latin typeface="Avenir Book" panose="02000503020000020003" pitchFamily="2" charset="0"/>
              </a:rPr>
              <a:t> </a:t>
            </a:r>
            <a:r>
              <a:rPr lang="en-GB" b="0" i="0" dirty="0" err="1">
                <a:effectLst/>
                <a:latin typeface="Avenir Book" panose="02000503020000020003" pitchFamily="2" charset="0"/>
              </a:rPr>
              <a:t>gamingvaner</a:t>
            </a:r>
            <a:r>
              <a:rPr lang="en-GB" b="0" i="0" dirty="0">
                <a:effectLst/>
                <a:latin typeface="Avenir Book" panose="02000503020000020003" pitchFamily="2" charset="0"/>
              </a:rPr>
              <a:t>, </a:t>
            </a:r>
            <a:r>
              <a:rPr lang="en-GB" b="0" i="0" dirty="0" err="1">
                <a:effectLst/>
                <a:latin typeface="Avenir Book" panose="02000503020000020003" pitchFamily="2" charset="0"/>
              </a:rPr>
              <a:t>hvis</a:t>
            </a:r>
            <a:r>
              <a:rPr lang="en-GB" b="0" i="0" dirty="0">
                <a:effectLst/>
                <a:latin typeface="Avenir Book" panose="02000503020000020003" pitchFamily="2" charset="0"/>
              </a:rPr>
              <a:t> </a:t>
            </a:r>
            <a:r>
              <a:rPr lang="en-GB" b="0" i="0" dirty="0" err="1">
                <a:effectLst/>
                <a:latin typeface="Avenir Book" panose="02000503020000020003" pitchFamily="2" charset="0"/>
              </a:rPr>
              <a:t>ikke</a:t>
            </a:r>
            <a:r>
              <a:rPr lang="en-GB" b="0" i="0" dirty="0">
                <a:effectLst/>
                <a:latin typeface="Avenir Book" panose="02000503020000020003" pitchFamily="2" charset="0"/>
              </a:rPr>
              <a:t> de </a:t>
            </a:r>
            <a:r>
              <a:rPr lang="en-GB" b="0" i="0" dirty="0" err="1">
                <a:effectLst/>
                <a:latin typeface="Avenir Book" panose="02000503020000020003" pitchFamily="2" charset="0"/>
              </a:rPr>
              <a:t>tager</a:t>
            </a:r>
            <a:r>
              <a:rPr lang="en-GB" b="0" i="0" dirty="0">
                <a:effectLst/>
                <a:latin typeface="Avenir Book" panose="02000503020000020003" pitchFamily="2" charset="0"/>
              </a:rPr>
              <a:t> </a:t>
            </a:r>
            <a:r>
              <a:rPr lang="en-GB" b="0" i="0" dirty="0" err="1">
                <a:effectLst/>
                <a:latin typeface="Avenir Book" panose="02000503020000020003" pitchFamily="2" charset="0"/>
              </a:rPr>
              <a:t>overhånd</a:t>
            </a:r>
            <a:r>
              <a:rPr lang="en-GB" b="0" i="0" dirty="0">
                <a:effectLst/>
                <a:latin typeface="Avenir Book" panose="02000503020000020003" pitchFamily="2" charset="0"/>
              </a:rPr>
              <a:t>. Der ligger </a:t>
            </a:r>
            <a:r>
              <a:rPr lang="en-GB" b="0" i="0" dirty="0" err="1">
                <a:effectLst/>
                <a:latin typeface="Avenir Book" panose="02000503020000020003" pitchFamily="2" charset="0"/>
              </a:rPr>
              <a:t>megen</a:t>
            </a:r>
            <a:r>
              <a:rPr lang="en-GB" b="0" i="0" dirty="0">
                <a:effectLst/>
                <a:latin typeface="Avenir Book" panose="02000503020000020003" pitchFamily="2" charset="0"/>
              </a:rPr>
              <a:t> </a:t>
            </a:r>
            <a:r>
              <a:rPr lang="en-GB" b="0" i="0" dirty="0" err="1">
                <a:effectLst/>
                <a:latin typeface="Avenir Book" panose="02000503020000020003" pitchFamily="2" charset="0"/>
              </a:rPr>
              <a:t>læring</a:t>
            </a:r>
            <a:r>
              <a:rPr lang="en-GB" b="0" i="0" dirty="0">
                <a:effectLst/>
                <a:latin typeface="Avenir Book" panose="02000503020000020003" pitchFamily="2" charset="0"/>
              </a:rPr>
              <a:t> </a:t>
            </a:r>
            <a:r>
              <a:rPr lang="en-GB" b="0" i="0" dirty="0" err="1">
                <a:effectLst/>
                <a:latin typeface="Avenir Book" panose="02000503020000020003" pitchFamily="2" charset="0"/>
              </a:rPr>
              <a:t>og</a:t>
            </a:r>
            <a:r>
              <a:rPr lang="en-GB" b="0" i="0" dirty="0">
                <a:effectLst/>
                <a:latin typeface="Avenir Book" panose="02000503020000020003" pitchFamily="2" charset="0"/>
              </a:rPr>
              <a:t> </a:t>
            </a:r>
            <a:r>
              <a:rPr lang="en-GB" b="0" i="0" dirty="0" err="1">
                <a:effectLst/>
                <a:latin typeface="Avenir Book" panose="02000503020000020003" pitchFamily="2" charset="0"/>
              </a:rPr>
              <a:t>udvikling</a:t>
            </a:r>
            <a:r>
              <a:rPr lang="en-GB" b="0" i="0" dirty="0">
                <a:effectLst/>
                <a:latin typeface="Avenir Book" panose="02000503020000020003" pitchFamily="2" charset="0"/>
              </a:rPr>
              <a:t> </a:t>
            </a:r>
            <a:r>
              <a:rPr lang="en-GB" b="0" i="0" dirty="0" err="1">
                <a:effectLst/>
                <a:latin typeface="Avenir Book" panose="02000503020000020003" pitchFamily="2" charset="0"/>
              </a:rPr>
              <a:t>skjult</a:t>
            </a:r>
            <a:r>
              <a:rPr lang="en-GB" b="0" i="0" dirty="0">
                <a:effectLst/>
                <a:latin typeface="Avenir Book" panose="02000503020000020003" pitchFamily="2" charset="0"/>
              </a:rPr>
              <a:t> </a:t>
            </a:r>
            <a:r>
              <a:rPr lang="en-GB" b="0" i="0" dirty="0" err="1">
                <a:effectLst/>
                <a:latin typeface="Avenir Book" panose="02000503020000020003" pitchFamily="2" charset="0"/>
              </a:rPr>
              <a:t>i</a:t>
            </a:r>
            <a:r>
              <a:rPr lang="en-GB" b="0" i="0" dirty="0">
                <a:effectLst/>
                <a:latin typeface="Avenir Book" panose="02000503020000020003" pitchFamily="2" charset="0"/>
              </a:rPr>
              <a:t> </a:t>
            </a:r>
            <a:r>
              <a:rPr lang="en-GB" b="0" i="0" dirty="0" err="1">
                <a:effectLst/>
                <a:latin typeface="Avenir Book" panose="02000503020000020003" pitchFamily="2" charset="0"/>
              </a:rPr>
              <a:t>onlineverdenen</a:t>
            </a:r>
            <a:r>
              <a:rPr lang="en-GB" b="0" i="0" dirty="0">
                <a:effectLst/>
                <a:latin typeface="Avenir Book" panose="02000503020000020003" pitchFamily="2" charset="0"/>
              </a:rPr>
              <a:t> for </a:t>
            </a:r>
            <a:r>
              <a:rPr lang="en-GB" b="0" i="0" dirty="0" err="1">
                <a:effectLst/>
                <a:latin typeface="Avenir Book" panose="02000503020000020003" pitchFamily="2" charset="0"/>
              </a:rPr>
              <a:t>spil</a:t>
            </a:r>
            <a:r>
              <a:rPr lang="en-GB" b="0" i="0" dirty="0">
                <a:effectLst/>
                <a:latin typeface="Avenir Book" panose="02000503020000020003" pitchFamily="2" charset="0"/>
              </a:rPr>
              <a:t> </a:t>
            </a:r>
            <a:r>
              <a:rPr lang="en-GB" b="0" i="0" dirty="0" err="1">
                <a:effectLst/>
                <a:latin typeface="Avenir Book" panose="02000503020000020003" pitchFamily="2" charset="0"/>
              </a:rPr>
              <a:t>på</a:t>
            </a:r>
            <a:r>
              <a:rPr lang="en-GB" b="0" i="0" dirty="0">
                <a:effectLst/>
                <a:latin typeface="Avenir Book" panose="02000503020000020003" pitchFamily="2" charset="0"/>
              </a:rPr>
              <a:t> diverse </a:t>
            </a:r>
            <a:r>
              <a:rPr lang="en-GB" b="0" i="0" dirty="0" err="1">
                <a:effectLst/>
                <a:latin typeface="Avenir Book" panose="02000503020000020003" pitchFamily="2" charset="0"/>
              </a:rPr>
              <a:t>platforme</a:t>
            </a:r>
            <a:r>
              <a:rPr lang="en-GB" b="0" i="0" dirty="0">
                <a:effectLst/>
                <a:latin typeface="Avenir Book" panose="02000503020000020003" pitchFamily="2" charset="0"/>
              </a:rPr>
              <a:t>. </a:t>
            </a:r>
            <a:r>
              <a:rPr lang="en-GB" b="0" i="0" dirty="0" err="1">
                <a:effectLst/>
                <a:latin typeface="Avenir Book" panose="02000503020000020003" pitchFamily="2" charset="0"/>
              </a:rPr>
              <a:t>Bagsiden</a:t>
            </a:r>
            <a:r>
              <a:rPr lang="en-GB" b="0" i="0" dirty="0">
                <a:effectLst/>
                <a:latin typeface="Avenir Book" panose="02000503020000020003" pitchFamily="2" charset="0"/>
              </a:rPr>
              <a:t> er, at </a:t>
            </a:r>
            <a:r>
              <a:rPr lang="en-GB" b="0" i="0" dirty="0" err="1">
                <a:effectLst/>
                <a:latin typeface="Avenir Book" panose="02000503020000020003" pitchFamily="2" charset="0"/>
              </a:rPr>
              <a:t>hjernen</a:t>
            </a:r>
            <a:r>
              <a:rPr lang="en-GB" b="0" i="0" dirty="0">
                <a:effectLst/>
                <a:latin typeface="Avenir Book" panose="02000503020000020003" pitchFamily="2" charset="0"/>
              </a:rPr>
              <a:t> </a:t>
            </a:r>
            <a:r>
              <a:rPr lang="en-GB" b="0" i="0" dirty="0" err="1">
                <a:effectLst/>
                <a:latin typeface="Avenir Book" panose="02000503020000020003" pitchFamily="2" charset="0"/>
              </a:rPr>
              <a:t>også</a:t>
            </a:r>
            <a:r>
              <a:rPr lang="en-GB" b="0" i="0" dirty="0">
                <a:effectLst/>
                <a:latin typeface="Avenir Book" panose="02000503020000020003" pitchFamily="2" charset="0"/>
              </a:rPr>
              <a:t> </a:t>
            </a:r>
            <a:r>
              <a:rPr lang="en-GB" b="0" i="0" dirty="0" err="1">
                <a:effectLst/>
                <a:latin typeface="Avenir Book" panose="02000503020000020003" pitchFamily="2" charset="0"/>
              </a:rPr>
              <a:t>jævnligt</a:t>
            </a:r>
            <a:r>
              <a:rPr lang="en-GB" b="0" i="0" dirty="0">
                <a:effectLst/>
                <a:latin typeface="Avenir Book" panose="02000503020000020003" pitchFamily="2" charset="0"/>
              </a:rPr>
              <a:t> </a:t>
            </a:r>
            <a:r>
              <a:rPr lang="en-GB" b="0" i="0" dirty="0" err="1">
                <a:effectLst/>
                <a:latin typeface="Avenir Book" panose="02000503020000020003" pitchFamily="2" charset="0"/>
              </a:rPr>
              <a:t>har</a:t>
            </a:r>
            <a:r>
              <a:rPr lang="en-GB" b="0" i="0" dirty="0">
                <a:effectLst/>
                <a:latin typeface="Avenir Book" panose="02000503020000020003" pitchFamily="2" charset="0"/>
              </a:rPr>
              <a:t> </a:t>
            </a:r>
            <a:r>
              <a:rPr lang="en-GB" b="0" i="0" dirty="0" err="1">
                <a:effectLst/>
                <a:latin typeface="Avenir Book" panose="02000503020000020003" pitchFamily="2" charset="0"/>
              </a:rPr>
              <a:t>brug</a:t>
            </a:r>
            <a:r>
              <a:rPr lang="en-GB" b="0" i="0" dirty="0">
                <a:effectLst/>
                <a:latin typeface="Avenir Book" panose="02000503020000020003" pitchFamily="2" charset="0"/>
              </a:rPr>
              <a:t> for pauser for </a:t>
            </a:r>
            <a:r>
              <a:rPr lang="en-GB" b="0" i="0" dirty="0" err="1">
                <a:effectLst/>
                <a:latin typeface="Avenir Book" panose="02000503020000020003" pitchFamily="2" charset="0"/>
              </a:rPr>
              <a:t>ikke</a:t>
            </a:r>
            <a:r>
              <a:rPr lang="en-GB" b="0" i="0" dirty="0">
                <a:effectLst/>
                <a:latin typeface="Avenir Book" panose="02000503020000020003" pitchFamily="2" charset="0"/>
              </a:rPr>
              <a:t> at </a:t>
            </a:r>
            <a:r>
              <a:rPr lang="en-GB" b="0" i="0" dirty="0" err="1">
                <a:effectLst/>
                <a:latin typeface="Avenir Book" panose="02000503020000020003" pitchFamily="2" charset="0"/>
              </a:rPr>
              <a:t>blive</a:t>
            </a:r>
            <a:r>
              <a:rPr lang="en-GB" b="0" i="0" dirty="0">
                <a:effectLst/>
                <a:latin typeface="Avenir Book" panose="02000503020000020003" pitchFamily="2" charset="0"/>
              </a:rPr>
              <a:t> </a:t>
            </a:r>
            <a:r>
              <a:rPr lang="en-GB" b="0" i="0" dirty="0" err="1">
                <a:effectLst/>
                <a:latin typeface="Avenir Book" panose="02000503020000020003" pitchFamily="2" charset="0"/>
              </a:rPr>
              <a:t>overstimuleret</a:t>
            </a:r>
            <a:r>
              <a:rPr lang="en-GB" b="0" i="0" dirty="0">
                <a:effectLst/>
                <a:latin typeface="Avenir Book" panose="02000503020000020003" pitchFamily="2" charset="0"/>
              </a:rPr>
              <a:t>, </a:t>
            </a:r>
            <a:r>
              <a:rPr lang="en-GB" b="0" i="0" dirty="0" err="1">
                <a:effectLst/>
                <a:latin typeface="Avenir Book" panose="02000503020000020003" pitchFamily="2" charset="0"/>
              </a:rPr>
              <a:t>og</a:t>
            </a:r>
            <a:r>
              <a:rPr lang="en-GB" b="0" i="0" dirty="0">
                <a:effectLst/>
                <a:latin typeface="Avenir Book" panose="02000503020000020003" pitchFamily="2" charset="0"/>
              </a:rPr>
              <a:t> det </a:t>
            </a:r>
            <a:r>
              <a:rPr lang="en-GB" b="0" i="0" dirty="0" err="1">
                <a:effectLst/>
                <a:latin typeface="Avenir Book" panose="02000503020000020003" pitchFamily="2" charset="0"/>
              </a:rPr>
              <a:t>har</a:t>
            </a:r>
            <a:r>
              <a:rPr lang="en-GB" b="0" i="0" dirty="0">
                <a:effectLst/>
                <a:latin typeface="Avenir Book" panose="02000503020000020003" pitchFamily="2" charset="0"/>
              </a:rPr>
              <a:t> store </a:t>
            </a:r>
            <a:r>
              <a:rPr lang="en-GB" b="0" i="0" dirty="0" err="1">
                <a:effectLst/>
                <a:latin typeface="Avenir Book" panose="02000503020000020003" pitchFamily="2" charset="0"/>
              </a:rPr>
              <a:t>konsekvenser</a:t>
            </a:r>
            <a:r>
              <a:rPr lang="en-GB" b="0" i="0" dirty="0">
                <a:effectLst/>
                <a:latin typeface="Avenir Book" panose="02000503020000020003" pitchFamily="2" charset="0"/>
              </a:rPr>
              <a:t> for det </a:t>
            </a:r>
            <a:r>
              <a:rPr lang="en-GB" b="0" i="0" dirty="0" err="1">
                <a:effectLst/>
                <a:latin typeface="Avenir Book" panose="02000503020000020003" pitchFamily="2" charset="0"/>
              </a:rPr>
              <a:t>sociale</a:t>
            </a:r>
            <a:r>
              <a:rPr lang="en-GB" b="0" i="0" dirty="0">
                <a:effectLst/>
                <a:latin typeface="Avenir Book" panose="02000503020000020003" pitchFamily="2" charset="0"/>
              </a:rPr>
              <a:t> liv </a:t>
            </a:r>
            <a:r>
              <a:rPr lang="en-GB" b="0" i="0" dirty="0" err="1">
                <a:effectLst/>
                <a:latin typeface="Avenir Book" panose="02000503020000020003" pitchFamily="2" charset="0"/>
              </a:rPr>
              <a:t>og</a:t>
            </a:r>
            <a:r>
              <a:rPr lang="en-GB" b="0" i="0" dirty="0">
                <a:effectLst/>
                <a:latin typeface="Avenir Book" panose="02000503020000020003" pitchFamily="2" charset="0"/>
              </a:rPr>
              <a:t> de </a:t>
            </a:r>
            <a:r>
              <a:rPr lang="en-GB" b="0" i="0" dirty="0" err="1">
                <a:effectLst/>
                <a:latin typeface="Avenir Book" panose="02000503020000020003" pitchFamily="2" charset="0"/>
              </a:rPr>
              <a:t>sociale</a:t>
            </a:r>
            <a:r>
              <a:rPr lang="en-GB" b="0" i="0" dirty="0">
                <a:effectLst/>
                <a:latin typeface="Avenir Book" panose="02000503020000020003" pitchFamily="2" charset="0"/>
              </a:rPr>
              <a:t> </a:t>
            </a:r>
            <a:r>
              <a:rPr lang="en-GB" b="0" i="0" dirty="0" err="1">
                <a:effectLst/>
                <a:latin typeface="Avenir Book" panose="02000503020000020003" pitchFamily="2" charset="0"/>
              </a:rPr>
              <a:t>kompetencer</a:t>
            </a:r>
            <a:r>
              <a:rPr lang="en-GB" b="0" i="0" dirty="0">
                <a:effectLst/>
                <a:latin typeface="Avenir Book" panose="02000503020000020003" pitchFamily="2" charset="0"/>
              </a:rPr>
              <a:t>, </a:t>
            </a:r>
            <a:r>
              <a:rPr lang="en-GB" b="0" i="0" dirty="0" err="1">
                <a:effectLst/>
                <a:latin typeface="Avenir Book" panose="02000503020000020003" pitchFamily="2" charset="0"/>
              </a:rPr>
              <a:t>hvis</a:t>
            </a:r>
            <a:r>
              <a:rPr lang="en-GB" b="0" i="0" dirty="0">
                <a:effectLst/>
                <a:latin typeface="Avenir Book" panose="02000503020000020003" pitchFamily="2" charset="0"/>
              </a:rPr>
              <a:t> </a:t>
            </a:r>
            <a:r>
              <a:rPr lang="en-GB" b="0" i="0" dirty="0" err="1">
                <a:effectLst/>
                <a:latin typeface="Avenir Book" panose="02000503020000020003" pitchFamily="2" charset="0"/>
              </a:rPr>
              <a:t>mennesker</a:t>
            </a:r>
            <a:r>
              <a:rPr lang="en-GB" b="0" i="0" dirty="0">
                <a:effectLst/>
                <a:latin typeface="Avenir Book" panose="02000503020000020003" pitchFamily="2" charset="0"/>
              </a:rPr>
              <a:t> </a:t>
            </a:r>
            <a:r>
              <a:rPr lang="en-GB" b="0" i="0" dirty="0" err="1">
                <a:effectLst/>
                <a:latin typeface="Avenir Book" panose="02000503020000020003" pitchFamily="2" charset="0"/>
              </a:rPr>
              <a:t>bruger</a:t>
            </a:r>
            <a:r>
              <a:rPr lang="en-GB" b="0" i="0" dirty="0">
                <a:effectLst/>
                <a:latin typeface="Avenir Book" panose="02000503020000020003" pitchFamily="2" charset="0"/>
              </a:rPr>
              <a:t> for </a:t>
            </a:r>
            <a:r>
              <a:rPr lang="en-GB" b="0" i="0" dirty="0" err="1">
                <a:effectLst/>
                <a:latin typeface="Avenir Book" panose="02000503020000020003" pitchFamily="2" charset="0"/>
              </a:rPr>
              <a:t>meget</a:t>
            </a:r>
            <a:r>
              <a:rPr lang="en-GB" b="0" i="0" dirty="0">
                <a:effectLst/>
                <a:latin typeface="Avenir Book" panose="02000503020000020003" pitchFamily="2" charset="0"/>
              </a:rPr>
              <a:t> </a:t>
            </a:r>
            <a:r>
              <a:rPr lang="en-GB" b="0" i="0" dirty="0" err="1">
                <a:effectLst/>
                <a:latin typeface="Avenir Book" panose="02000503020000020003" pitchFamily="2" charset="0"/>
              </a:rPr>
              <a:t>tid</a:t>
            </a:r>
            <a:r>
              <a:rPr lang="en-GB" b="0" i="0" dirty="0">
                <a:effectLst/>
                <a:latin typeface="Avenir Book" panose="02000503020000020003" pitchFamily="2" charset="0"/>
              </a:rPr>
              <a:t> med </a:t>
            </a:r>
            <a:r>
              <a:rPr lang="en-GB" b="0" i="0" dirty="0" err="1">
                <a:effectLst/>
                <a:latin typeface="Avenir Book" panose="02000503020000020003" pitchFamily="2" charset="0"/>
              </a:rPr>
              <a:t>spil</a:t>
            </a:r>
            <a:r>
              <a:rPr lang="en-GB" b="0" i="0" dirty="0">
                <a:effectLst/>
                <a:latin typeface="Avenir Book" panose="02000503020000020003" pitchFamily="2" charset="0"/>
              </a:rPr>
              <a:t>. </a:t>
            </a:r>
          </a:p>
          <a:p>
            <a:pPr marL="0" indent="0">
              <a:buNone/>
            </a:pPr>
            <a:endParaRPr lang="da-DK" dirty="0"/>
          </a:p>
        </p:txBody>
      </p:sp>
    </p:spTree>
    <p:extLst>
      <p:ext uri="{BB962C8B-B14F-4D97-AF65-F5344CB8AC3E}">
        <p14:creationId xmlns:p14="http://schemas.microsoft.com/office/powerpoint/2010/main" val="419432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817E-09BF-3499-AF93-49ECF4354F31}"/>
              </a:ext>
            </a:extLst>
          </p:cNvPr>
          <p:cNvSpPr>
            <a:spLocks noGrp="1"/>
          </p:cNvSpPr>
          <p:nvPr>
            <p:ph type="title"/>
          </p:nvPr>
        </p:nvSpPr>
        <p:spPr/>
        <p:txBody>
          <a:bodyPr/>
          <a:lstStyle/>
          <a:p>
            <a:r>
              <a:rPr lang="da-DK" dirty="0"/>
              <a:t>10 vigtige bud</a:t>
            </a:r>
          </a:p>
        </p:txBody>
      </p:sp>
      <p:sp>
        <p:nvSpPr>
          <p:cNvPr id="3" name="Content Placeholder 2">
            <a:extLst>
              <a:ext uri="{FF2B5EF4-FFF2-40B4-BE49-F238E27FC236}">
                <a16:creationId xmlns:a16="http://schemas.microsoft.com/office/drawing/2014/main" id="{FD68BED9-BD6D-87C0-C3A9-D15AB09131D4}"/>
              </a:ext>
            </a:extLst>
          </p:cNvPr>
          <p:cNvSpPr>
            <a:spLocks noGrp="1"/>
          </p:cNvSpPr>
          <p:nvPr>
            <p:ph idx="1"/>
          </p:nvPr>
        </p:nvSpPr>
        <p:spPr/>
        <p:txBody>
          <a:bodyPr>
            <a:normAutofit lnSpcReduction="10000"/>
          </a:bodyPr>
          <a:lstStyle/>
          <a:p>
            <a:pPr marL="0" indent="0" algn="l" fontAlgn="base">
              <a:buNone/>
            </a:pPr>
            <a:r>
              <a:rPr lang="da-DK" b="0" i="0" dirty="0">
                <a:effectLst/>
                <a:latin typeface="Avenir Book" panose="02000503020000020003" pitchFamily="2" charset="0"/>
              </a:rPr>
              <a:t>UNICEF har ved et børnetopmøde, fået børn til at definere 10 bud til god opførsel på internettet: </a:t>
            </a: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Tal pænt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Vær tydelig (sarkasme er svært at spore på skrift)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Tænk, før du taster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Spørg om tilladelse, før du deler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Begræns dig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Lær dine rettigheder at kende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Tal med en voksen, hvis du oplever noget ubehageligt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Husk, at internettet aldrig glemmer </a:t>
            </a:r>
            <a:endParaRPr lang="da-DK" b="0" i="0" dirty="0">
              <a:solidFill>
                <a:srgbClr val="4F5655"/>
              </a:solidFill>
              <a:effectLst/>
              <a:latin typeface="Avenir Book" panose="02000503020000020003" pitchFamily="2" charset="0"/>
            </a:endParaRP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Vær et forbillede </a:t>
            </a:r>
          </a:p>
          <a:p>
            <a:pPr marL="742950" lvl="1" indent="-285750" algn="l" fontAlgn="base">
              <a:buFont typeface="Arial" panose="020B0604020202020204" pitchFamily="34" charset="0"/>
              <a:buChar char="•"/>
            </a:pPr>
            <a:r>
              <a:rPr lang="da-DK" b="1" i="0" dirty="0">
                <a:solidFill>
                  <a:srgbClr val="4F5655"/>
                </a:solidFill>
                <a:effectLst/>
                <a:latin typeface="Avenir Book" panose="02000503020000020003" pitchFamily="2" charset="0"/>
              </a:rPr>
              <a:t>Spred digital dannelse </a:t>
            </a:r>
            <a:endParaRPr lang="da-DK" b="0" i="0" dirty="0">
              <a:solidFill>
                <a:srgbClr val="4F5655"/>
              </a:solidFill>
              <a:effectLst/>
              <a:latin typeface="Avenir Book" panose="02000503020000020003" pitchFamily="2" charset="0"/>
            </a:endParaRPr>
          </a:p>
          <a:p>
            <a:pPr marL="0" indent="0">
              <a:buNone/>
            </a:pPr>
            <a:endParaRPr lang="da-DK" dirty="0"/>
          </a:p>
        </p:txBody>
      </p:sp>
    </p:spTree>
    <p:extLst>
      <p:ext uri="{BB962C8B-B14F-4D97-AF65-F5344CB8AC3E}">
        <p14:creationId xmlns:p14="http://schemas.microsoft.com/office/powerpoint/2010/main" val="2974669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E7EA-0B21-BC41-D804-2DD79D8442A6}"/>
              </a:ext>
            </a:extLst>
          </p:cNvPr>
          <p:cNvSpPr>
            <a:spLocks noGrp="1"/>
          </p:cNvSpPr>
          <p:nvPr>
            <p:ph type="title"/>
          </p:nvPr>
        </p:nvSpPr>
        <p:spPr/>
        <p:txBody>
          <a:bodyPr/>
          <a:lstStyle/>
          <a:p>
            <a:r>
              <a:rPr lang="da-DK" dirty="0"/>
              <a:t>Hvilke anbefalinger findes i forhold til skærmbrug?</a:t>
            </a:r>
          </a:p>
        </p:txBody>
      </p:sp>
      <p:sp>
        <p:nvSpPr>
          <p:cNvPr id="3" name="Content Placeholder 2">
            <a:extLst>
              <a:ext uri="{FF2B5EF4-FFF2-40B4-BE49-F238E27FC236}">
                <a16:creationId xmlns:a16="http://schemas.microsoft.com/office/drawing/2014/main" id="{28C0C8F0-68C9-B758-1357-25DB7C2EEDC0}"/>
              </a:ext>
            </a:extLst>
          </p:cNvPr>
          <p:cNvSpPr>
            <a:spLocks noGrp="1"/>
          </p:cNvSpPr>
          <p:nvPr>
            <p:ph idx="1"/>
          </p:nvPr>
        </p:nvSpPr>
        <p:spPr/>
        <p:txBody>
          <a:bodyPr>
            <a:normAutofit fontScale="85000" lnSpcReduction="20000"/>
          </a:bodyPr>
          <a:lstStyle/>
          <a:p>
            <a:pPr marL="0" indent="0" algn="l" fontAlgn="base">
              <a:buNone/>
            </a:pPr>
            <a:r>
              <a:rPr lang="da-DK" sz="2600" b="0" i="0" dirty="0">
                <a:effectLst/>
                <a:latin typeface="Avenir Book" panose="02000503020000020003" pitchFamily="2" charset="0"/>
              </a:rPr>
              <a:t>Hvor meget tid må børn og unge tilbringe foran skærmen? </a:t>
            </a:r>
          </a:p>
          <a:p>
            <a:pPr marL="0" indent="0" algn="l" fontAlgn="base">
              <a:buNone/>
            </a:pPr>
            <a:r>
              <a:rPr lang="da-DK" sz="2600" b="0" i="0" dirty="0">
                <a:effectLst/>
                <a:latin typeface="Avenir Book" panose="02000503020000020003" pitchFamily="2" charset="0"/>
              </a:rPr>
              <a:t>Er det godt at have regler eller kan de selv styre det?  </a:t>
            </a:r>
          </a:p>
          <a:p>
            <a:pPr marL="0" indent="0" algn="l">
              <a:buNone/>
            </a:pPr>
            <a:r>
              <a:rPr lang="da-DK" sz="2600" b="0" i="0" dirty="0">
                <a:solidFill>
                  <a:srgbClr val="4F5655"/>
                </a:solidFill>
                <a:effectLst/>
                <a:latin typeface="Avenir Book" panose="02000503020000020003" pitchFamily="2" charset="0"/>
              </a:rPr>
              <a:t>Der er rigtig mange gode og relevante spørgsmål, når det kommer til skærmtid, og med god grund. For der er rigtig mange faldgruber og skadelige ting forbundet  med at tilbringe for meget tid foran en skærm. </a:t>
            </a:r>
          </a:p>
          <a:p>
            <a:pPr marL="0" indent="0" fontAlgn="base">
              <a:buNone/>
            </a:pPr>
            <a:r>
              <a:rPr lang="da-DK" sz="2600" b="0" i="0" dirty="0">
                <a:solidFill>
                  <a:srgbClr val="4F5655"/>
                </a:solidFill>
                <a:effectLst/>
                <a:latin typeface="Avenir Book" panose="02000503020000020003" pitchFamily="2" charset="0"/>
              </a:rPr>
              <a:t>Der findes ingen faste regler, og vi har endnu ikke en mangeårig kultur på dette område, der kan give os et fast holdepunkt og valide data i forhold til mere faste retningslinjer. Når det er sagt, er der alligevel en del indsamlet data, som vi vil forsøge at redegøre for og give nogle gode råd i forhold til. Anbefalingerne bygger primært på en række litteraturstudier, som har undersøgt den internationale tilgængelige viden via publicerede artikler, samt nationale og nordiske rapporter om emnerne søvn, fysisk aktivitet og stress, samt relationer og fællesskaber. Alt sammen set i forhold til brugen af skærm. ”Brugen af skærm” refererer i disse anbefalinger til aktiviteter med tablet, computer og mobiltelefon, men at tale i telefon eller lytte til musik betragtes eksempelvis ikke som skærmbrug. </a:t>
            </a:r>
            <a:endParaRPr lang="da-DK" sz="2600" dirty="0">
              <a:latin typeface="Avenir Book" panose="02000503020000020003" pitchFamily="2" charset="0"/>
              <a:ea typeface="Times New Roman" panose="02020603050405020304" pitchFamily="18" charset="0"/>
              <a:cs typeface="Segoe UI" panose="020B0502040204020203" pitchFamily="34" charset="0"/>
            </a:endParaRPr>
          </a:p>
          <a:p>
            <a:pPr marL="0" indent="0" fontAlgn="base">
              <a:buNone/>
            </a:pPr>
            <a:endParaRPr lang="en-DK" sz="2600" dirty="0">
              <a:latin typeface="Avenir Book" panose="02000503020000020003" pitchFamily="2" charset="0"/>
              <a:ea typeface="Times New Roman" panose="02020603050405020304" pitchFamily="18" charset="0"/>
              <a:cs typeface="Segoe UI" panose="020B0502040204020203" pitchFamily="34" charset="0"/>
            </a:endParaRPr>
          </a:p>
          <a:p>
            <a:pPr marL="0" indent="0" fontAlgn="base">
              <a:buNone/>
            </a:pPr>
            <a:endParaRPr lang="en-DK" dirty="0">
              <a:latin typeface="Avenir" panose="02000503020000020003" pitchFamily="2" charset="0"/>
              <a:ea typeface="Times New Roman" panose="02020603050405020304" pitchFamily="18" charset="0"/>
              <a:cs typeface="Segoe UI" panose="020B0502040204020203" pitchFamily="34" charset="0"/>
            </a:endParaRPr>
          </a:p>
          <a:p>
            <a:pPr marL="0" indent="0" fontAlgn="base">
              <a:buNone/>
            </a:pPr>
            <a:endParaRPr lang="en-DK" sz="2800" dirty="0">
              <a:effectLst/>
              <a:latin typeface="Times New Roman" panose="02020603050405020304" pitchFamily="18" charset="0"/>
              <a:ea typeface="Times New Roman" panose="02020603050405020304" pitchFamily="18" charset="0"/>
            </a:endParaRPr>
          </a:p>
          <a:p>
            <a:pPr marL="0" indent="0">
              <a:buNone/>
            </a:pPr>
            <a:endParaRPr lang="da-DK" dirty="0"/>
          </a:p>
        </p:txBody>
      </p:sp>
      <p:sp>
        <p:nvSpPr>
          <p:cNvPr id="4" name="TextBox 3">
            <a:extLst>
              <a:ext uri="{FF2B5EF4-FFF2-40B4-BE49-F238E27FC236}">
                <a16:creationId xmlns:a16="http://schemas.microsoft.com/office/drawing/2014/main" id="{A162DA7E-F0E1-C0D3-5F6D-384A86DEF944}"/>
              </a:ext>
            </a:extLst>
          </p:cNvPr>
          <p:cNvSpPr txBox="1"/>
          <p:nvPr/>
        </p:nvSpPr>
        <p:spPr>
          <a:xfrm>
            <a:off x="10628555" y="381575"/>
            <a:ext cx="1000595" cy="646331"/>
          </a:xfrm>
          <a:prstGeom prst="rect">
            <a:avLst/>
          </a:prstGeom>
          <a:noFill/>
        </p:spPr>
        <p:txBody>
          <a:bodyPr wrap="none" rtlCol="0">
            <a:spAutoFit/>
          </a:bodyPr>
          <a:lstStyle/>
          <a:p>
            <a:r>
              <a:rPr lang="en-DK" sz="1800" dirty="0">
                <a:effectLst/>
                <a:latin typeface="Avenir" panose="02000503020000020003" pitchFamily="2" charset="0"/>
                <a:ea typeface="Times New Roman" panose="02020603050405020304" pitchFamily="18" charset="0"/>
                <a:cs typeface="Segoe UI" panose="020B0502040204020203" pitchFamily="34" charset="0"/>
                <a:hlinkClick r:id="rId2"/>
              </a:rPr>
              <a:t>Podcast</a:t>
            </a:r>
            <a:endParaRPr lang="en-DK" sz="1800" dirty="0">
              <a:effectLst/>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3591546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E7EA-0B21-BC41-D804-2DD79D8442A6}"/>
              </a:ext>
            </a:extLst>
          </p:cNvPr>
          <p:cNvSpPr>
            <a:spLocks noGrp="1"/>
          </p:cNvSpPr>
          <p:nvPr>
            <p:ph type="title"/>
          </p:nvPr>
        </p:nvSpPr>
        <p:spPr/>
        <p:txBody>
          <a:bodyPr/>
          <a:lstStyle/>
          <a:p>
            <a:r>
              <a:rPr lang="da-DK" dirty="0"/>
              <a:t>Hvilke anbefalinger findes i forhold til skærmbrug? (2)</a:t>
            </a:r>
          </a:p>
        </p:txBody>
      </p:sp>
      <p:sp>
        <p:nvSpPr>
          <p:cNvPr id="3" name="Content Placeholder 2">
            <a:extLst>
              <a:ext uri="{FF2B5EF4-FFF2-40B4-BE49-F238E27FC236}">
                <a16:creationId xmlns:a16="http://schemas.microsoft.com/office/drawing/2014/main" id="{28C0C8F0-68C9-B758-1357-25DB7C2EEDC0}"/>
              </a:ext>
            </a:extLst>
          </p:cNvPr>
          <p:cNvSpPr>
            <a:spLocks noGrp="1"/>
          </p:cNvSpPr>
          <p:nvPr>
            <p:ph idx="1"/>
          </p:nvPr>
        </p:nvSpPr>
        <p:spPr/>
        <p:txBody>
          <a:bodyPr>
            <a:normAutofit fontScale="92500" lnSpcReduction="10000"/>
          </a:bodyPr>
          <a:lstStyle/>
          <a:p>
            <a:pPr marL="0" indent="0" algn="l" fontAlgn="base">
              <a:buNone/>
            </a:pPr>
            <a:r>
              <a:rPr lang="da-DK" b="0" i="0" dirty="0">
                <a:solidFill>
                  <a:srgbClr val="4F5655"/>
                </a:solidFill>
                <a:effectLst/>
                <a:latin typeface="Karla" pitchFamily="2" charset="77"/>
              </a:rPr>
              <a:t>Anbefalingerne tager afsæt i et sundhedsmæssigt perspektiv, hvilket betyder en opmærksomhed på, hvordan sundhed og trivsel kan påvirkes ved forskellige typer skærmbrug. Det er klart, at eksempelvis udsættelse af søvn kan skyldes mange forskellige ting, ligesom mobning og frygten for at gå glip af noget (FOMO) ikke alene er medierelaterede problemstillinger. </a:t>
            </a:r>
          </a:p>
          <a:p>
            <a:pPr marL="0" indent="0" algn="l" fontAlgn="base">
              <a:buNone/>
            </a:pPr>
            <a:r>
              <a:rPr lang="da-DK" b="0" i="0" dirty="0">
                <a:solidFill>
                  <a:srgbClr val="4F5655"/>
                </a:solidFill>
                <a:effectLst/>
                <a:latin typeface="Karla" pitchFamily="2" charset="77"/>
              </a:rPr>
              <a:t>At skærmene efterhånden har vundet indpas som uundgåelige elementer i vores hverdag, er udgangspunktet for anbefalingerne. For eksempel kan smartphones anvendes døgnet rundt, og give os adgang til alt fra kommunikation med vores sociale relationer, til viden og underholdning. Undersøgelser viser, at brugen af skærm er steget i alle aldersgrupper i Danmark de seneste 10 år, og at brugen er hyppigst blandt de unge. </a:t>
            </a:r>
          </a:p>
          <a:p>
            <a:pPr algn="l" fontAlgn="base"/>
            <a:endParaRPr lang="en-GB" b="0" i="0" dirty="0">
              <a:solidFill>
                <a:srgbClr val="4F5655"/>
              </a:solidFill>
              <a:effectLst/>
              <a:latin typeface="Karla" pitchFamily="2" charset="77"/>
            </a:endParaRPr>
          </a:p>
          <a:p>
            <a:pPr marL="0" indent="0" fontAlgn="base">
              <a:buNone/>
            </a:pPr>
            <a:endParaRPr lang="en-DK" dirty="0">
              <a:latin typeface="Avenir" panose="02000503020000020003" pitchFamily="2" charset="0"/>
              <a:ea typeface="Times New Roman" panose="02020603050405020304" pitchFamily="18" charset="0"/>
              <a:cs typeface="Segoe UI" panose="020B0502040204020203" pitchFamily="34" charset="0"/>
            </a:endParaRPr>
          </a:p>
          <a:p>
            <a:pPr marL="0" indent="0" fontAlgn="base">
              <a:buNone/>
            </a:pPr>
            <a:endParaRPr lang="en-DK" sz="2800" dirty="0">
              <a:effectLst/>
              <a:latin typeface="Times New Roman" panose="02020603050405020304" pitchFamily="18" charset="0"/>
              <a:ea typeface="Times New Roman" panose="02020603050405020304" pitchFamily="18" charset="0"/>
            </a:endParaRPr>
          </a:p>
          <a:p>
            <a:pPr marL="0" indent="0">
              <a:buNone/>
            </a:pPr>
            <a:endParaRPr lang="da-DK" dirty="0"/>
          </a:p>
        </p:txBody>
      </p:sp>
      <p:sp>
        <p:nvSpPr>
          <p:cNvPr id="4" name="TextBox 3">
            <a:extLst>
              <a:ext uri="{FF2B5EF4-FFF2-40B4-BE49-F238E27FC236}">
                <a16:creationId xmlns:a16="http://schemas.microsoft.com/office/drawing/2014/main" id="{C5EBCBA1-598B-A4E9-1376-F6C2A6E9B885}"/>
              </a:ext>
            </a:extLst>
          </p:cNvPr>
          <p:cNvSpPr txBox="1"/>
          <p:nvPr/>
        </p:nvSpPr>
        <p:spPr>
          <a:xfrm>
            <a:off x="10628555" y="381575"/>
            <a:ext cx="1000595" cy="646331"/>
          </a:xfrm>
          <a:prstGeom prst="rect">
            <a:avLst/>
          </a:prstGeom>
          <a:noFill/>
        </p:spPr>
        <p:txBody>
          <a:bodyPr wrap="none" rtlCol="0">
            <a:spAutoFit/>
          </a:bodyPr>
          <a:lstStyle/>
          <a:p>
            <a:r>
              <a:rPr lang="en-DK" sz="1800" dirty="0">
                <a:effectLst/>
                <a:latin typeface="Avenir" panose="02000503020000020003" pitchFamily="2" charset="0"/>
                <a:ea typeface="Times New Roman" panose="02020603050405020304" pitchFamily="18" charset="0"/>
                <a:cs typeface="Segoe UI" panose="020B0502040204020203" pitchFamily="34" charset="0"/>
                <a:hlinkClick r:id="rId2"/>
              </a:rPr>
              <a:t>Podcast</a:t>
            </a:r>
            <a:endParaRPr lang="en-DK" sz="1800" dirty="0">
              <a:effectLst/>
              <a:latin typeface="Times New Roman" panose="02020603050405020304" pitchFamily="18" charset="0"/>
              <a:ea typeface="Times New Roman" panose="02020603050405020304" pitchFamily="18" charset="0"/>
            </a:endParaRPr>
          </a:p>
          <a:p>
            <a:endParaRPr lang="da-DK" dirty="0"/>
          </a:p>
        </p:txBody>
      </p:sp>
    </p:spTree>
    <p:extLst>
      <p:ext uri="{BB962C8B-B14F-4D97-AF65-F5344CB8AC3E}">
        <p14:creationId xmlns:p14="http://schemas.microsoft.com/office/powerpoint/2010/main" val="3266610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F686-FBB4-8C1D-9A0F-5FCCF15CD18C}"/>
              </a:ext>
            </a:extLst>
          </p:cNvPr>
          <p:cNvSpPr>
            <a:spLocks noGrp="1"/>
          </p:cNvSpPr>
          <p:nvPr>
            <p:ph type="title"/>
          </p:nvPr>
        </p:nvSpPr>
        <p:spPr/>
        <p:txBody>
          <a:bodyPr/>
          <a:lstStyle/>
          <a:p>
            <a:r>
              <a:rPr lang="da-DK" dirty="0"/>
              <a:t>Vigtige råd i forhold til skærmbrug</a:t>
            </a:r>
          </a:p>
        </p:txBody>
      </p:sp>
      <p:sp>
        <p:nvSpPr>
          <p:cNvPr id="3" name="Content Placeholder 2">
            <a:extLst>
              <a:ext uri="{FF2B5EF4-FFF2-40B4-BE49-F238E27FC236}">
                <a16:creationId xmlns:a16="http://schemas.microsoft.com/office/drawing/2014/main" id="{B1017CBF-6446-1FA0-D275-D9C4DC9C359D}"/>
              </a:ext>
            </a:extLst>
          </p:cNvPr>
          <p:cNvSpPr>
            <a:spLocks noGrp="1"/>
          </p:cNvSpPr>
          <p:nvPr>
            <p:ph idx="1"/>
          </p:nvPr>
        </p:nvSpPr>
        <p:spPr>
          <a:xfrm>
            <a:off x="838200" y="1825624"/>
            <a:ext cx="10515600" cy="4758055"/>
          </a:xfrm>
        </p:spPr>
        <p:txBody>
          <a:bodyPr>
            <a:normAutofit fontScale="92500"/>
          </a:bodyPr>
          <a:lstStyle/>
          <a:p>
            <a:pPr marL="0" indent="0">
              <a:buNone/>
            </a:pPr>
            <a:r>
              <a:rPr lang="da-DK" dirty="0">
                <a:latin typeface="Maven Pro"/>
              </a:rPr>
              <a:t>1. Du</a:t>
            </a:r>
            <a:r>
              <a:rPr lang="da-DK" b="0" i="0" dirty="0">
                <a:effectLst/>
                <a:latin typeface="Maven Pro"/>
              </a:rPr>
              <a:t> bør ikke bruge skærm op til sovetid, da det kan udsætte sovetidspunktet og betyde, at du ikke får tilstrækkeligt med søvn. Undgå telefon eller tablet i dit </a:t>
            </a:r>
            <a:r>
              <a:rPr lang="da-DK" b="0" i="0" dirty="0" err="1">
                <a:effectLst/>
                <a:latin typeface="Maven Pro"/>
              </a:rPr>
              <a:t>værelsei</a:t>
            </a:r>
            <a:r>
              <a:rPr lang="da-DK" b="0" i="0" dirty="0">
                <a:effectLst/>
                <a:latin typeface="Maven Pro"/>
              </a:rPr>
              <a:t> løbet af natten, da skærmaktivitet om natten kan forstyrre søvnen og forringe søvnkvaliteten</a:t>
            </a:r>
            <a:r>
              <a:rPr lang="da-DK" dirty="0">
                <a:latin typeface="Maven Pro"/>
              </a:rPr>
              <a:t>.</a:t>
            </a:r>
          </a:p>
          <a:p>
            <a:pPr marL="0" indent="0">
              <a:buNone/>
            </a:pPr>
            <a:r>
              <a:rPr lang="da-DK" b="0" i="0" dirty="0">
                <a:effectLst/>
                <a:latin typeface="Maven Pro"/>
              </a:rPr>
              <a:t>2. Skab variation mellem skærmaktivitet og øvrige aktiviteter i løbet af dagen, herunder fysisk aktivitet</a:t>
            </a:r>
            <a:r>
              <a:rPr lang="da-DK" dirty="0">
                <a:latin typeface="Maven Pro"/>
              </a:rPr>
              <a:t>.</a:t>
            </a:r>
            <a:endParaRPr lang="da-DK" b="0" i="0" dirty="0">
              <a:effectLst/>
              <a:latin typeface="Maven Pro"/>
            </a:endParaRPr>
          </a:p>
          <a:p>
            <a:pPr marL="0" indent="0">
              <a:buNone/>
            </a:pPr>
            <a:r>
              <a:rPr lang="da-DK" b="0" i="0" dirty="0">
                <a:effectLst/>
                <a:latin typeface="Maven Pro"/>
              </a:rPr>
              <a:t>3. Interessér dig for dit online liv. Vær opmærksom på dine eventuelle bekymringer for at stå uden for fællesskabet, eller for at gå glip af noget online.</a:t>
            </a:r>
          </a:p>
          <a:p>
            <a:pPr marL="0" indent="0">
              <a:buNone/>
            </a:pPr>
            <a:r>
              <a:rPr lang="da-DK" b="0" i="0" dirty="0">
                <a:effectLst/>
                <a:latin typeface="Maven Pro"/>
              </a:rPr>
              <a:t>4. Lav aftaler med dig selv og din familie om skærmbrug, som gælder både barn og voksen, og hav en løbende dialog om, hvor meget skærmen bruges og til hvilke formål. </a:t>
            </a:r>
          </a:p>
          <a:p>
            <a:pPr marL="0" indent="0">
              <a:buNone/>
            </a:pPr>
            <a:endParaRPr lang="da-DK" b="0" i="0" dirty="0">
              <a:effectLst/>
              <a:latin typeface="Maven Pro"/>
            </a:endParaRPr>
          </a:p>
          <a:p>
            <a:pPr marL="0" indent="0">
              <a:buNone/>
            </a:pPr>
            <a:endParaRPr lang="da-DK" b="0" i="0" dirty="0">
              <a:effectLst/>
              <a:latin typeface="Maven Pro"/>
            </a:endParaRPr>
          </a:p>
          <a:p>
            <a:pPr marL="0" indent="0">
              <a:buNone/>
            </a:pPr>
            <a:endParaRPr lang="en-GB" b="0" i="0" dirty="0">
              <a:effectLst/>
              <a:latin typeface="Maven Pro"/>
            </a:endParaRPr>
          </a:p>
          <a:p>
            <a:pPr marL="0" indent="0">
              <a:buNone/>
            </a:pPr>
            <a:endParaRPr lang="da-DK" dirty="0"/>
          </a:p>
        </p:txBody>
      </p:sp>
    </p:spTree>
    <p:extLst>
      <p:ext uri="{BB962C8B-B14F-4D97-AF65-F5344CB8AC3E}">
        <p14:creationId xmlns:p14="http://schemas.microsoft.com/office/powerpoint/2010/main" val="2962196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75AF-356C-FE60-21FA-6367D1C02B42}"/>
              </a:ext>
            </a:extLst>
          </p:cNvPr>
          <p:cNvSpPr>
            <a:spLocks noGrp="1"/>
          </p:cNvSpPr>
          <p:nvPr>
            <p:ph type="title"/>
          </p:nvPr>
        </p:nvSpPr>
        <p:spPr>
          <a:xfrm>
            <a:off x="365760" y="365125"/>
            <a:ext cx="11327802" cy="1325563"/>
          </a:xfrm>
        </p:spPr>
        <p:txBody>
          <a:bodyPr>
            <a:normAutofit/>
          </a:bodyPr>
          <a:lstStyle/>
          <a:p>
            <a:r>
              <a:rPr lang="da-DK" sz="4400" b="1" kern="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rPr>
              <a:t>Hvilke digitale regler vil vi have i vores klasse og i vores fritid?</a:t>
            </a:r>
            <a:endParaRPr lang="da-DK" dirty="0">
              <a:latin typeface="Avenir Book" panose="02000503020000020003" pitchFamily="2" charset="0"/>
            </a:endParaRPr>
          </a:p>
        </p:txBody>
      </p:sp>
      <p:sp>
        <p:nvSpPr>
          <p:cNvPr id="3" name="Content Placeholder 2">
            <a:extLst>
              <a:ext uri="{FF2B5EF4-FFF2-40B4-BE49-F238E27FC236}">
                <a16:creationId xmlns:a16="http://schemas.microsoft.com/office/drawing/2014/main" id="{5D2C068E-84FA-8630-428E-2AE40AC3F85E}"/>
              </a:ext>
            </a:extLst>
          </p:cNvPr>
          <p:cNvSpPr>
            <a:spLocks noGrp="1"/>
          </p:cNvSpPr>
          <p:nvPr>
            <p:ph idx="1"/>
          </p:nvPr>
        </p:nvSpPr>
        <p:spPr>
          <a:xfrm>
            <a:off x="365760" y="1825625"/>
            <a:ext cx="10988040" cy="4779570"/>
          </a:xfrm>
        </p:spPr>
        <p:txBody>
          <a:bodyPr>
            <a:normAutofit/>
          </a:bodyPr>
          <a:lstStyle/>
          <a:p>
            <a:endParaRPr lang="da-DK" dirty="0"/>
          </a:p>
        </p:txBody>
      </p:sp>
    </p:spTree>
    <p:extLst>
      <p:ext uri="{BB962C8B-B14F-4D97-AF65-F5344CB8AC3E}">
        <p14:creationId xmlns:p14="http://schemas.microsoft.com/office/powerpoint/2010/main" val="3323717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6" id="{A00F3979-A594-8C46-BAEF-2C8746C4657C}" vid="{1FB263D6-3317-AA4B-84AC-F713C0FECBD7}"/>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TotalTime>
  <Words>1026</Words>
  <Application>Microsoft Macintosh PowerPoint</Application>
  <PresentationFormat>Widescreen</PresentationFormat>
  <Paragraphs>51</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Avenir</vt:lpstr>
      <vt:lpstr>Avenir Book</vt:lpstr>
      <vt:lpstr>Calibri</vt:lpstr>
      <vt:lpstr>Calibri Light</vt:lpstr>
      <vt:lpstr>Karla</vt:lpstr>
      <vt:lpstr>Maven Pro</vt:lpstr>
      <vt:lpstr>Times New Roman</vt:lpstr>
      <vt:lpstr>Office Theme</vt:lpstr>
      <vt:lpstr>Undervisningsmateriale – Digital dannelse</vt:lpstr>
      <vt:lpstr>Hvad er digital dannelse?  </vt:lpstr>
      <vt:lpstr>Sociale medier </vt:lpstr>
      <vt:lpstr>Gaming</vt:lpstr>
      <vt:lpstr>10 vigtige bud</vt:lpstr>
      <vt:lpstr>Hvilke anbefalinger findes i forhold til skærmbrug?</vt:lpstr>
      <vt:lpstr>Hvilke anbefalinger findes i forhold til skærmbrug? (2)</vt:lpstr>
      <vt:lpstr>Vigtige råd i forhold til skærmbrug</vt:lpstr>
      <vt:lpstr>Hvilke digitale regler vil vi have i vores klasse og i vores fritid?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Undervisningsmateriale - stress</dc:title>
  <dc:creator>Jesper Peter Rasmussen</dc:creator>
  <cp:lastModifiedBy>Jesper Peter Rasmussen</cp:lastModifiedBy>
  <cp:revision>6</cp:revision>
  <dcterms:created xsi:type="dcterms:W3CDTF">2023-02-23T14:10:09Z</dcterms:created>
  <dcterms:modified xsi:type="dcterms:W3CDTF">2023-02-26T19:12:04Z</dcterms:modified>
</cp:coreProperties>
</file>